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3" r:id="rId8"/>
    <p:sldId id="264" r:id="rId9"/>
    <p:sldId id="265" r:id="rId10"/>
    <p:sldId id="271" r:id="rId11"/>
    <p:sldId id="270" r:id="rId12"/>
    <p:sldId id="266" r:id="rId13"/>
    <p:sldId id="268" r:id="rId14"/>
  </p:sldIdLst>
  <p:sldSz cx="12188825"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5" d="100"/>
          <a:sy n="105" d="100"/>
        </p:scale>
        <p:origin x="798"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9253AF-E4A2-43BF-A1A3-3F59F1380B79}" type="datetimeFigureOut">
              <a:rPr lang="fr-FR" smtClean="0"/>
              <a:t>15/09/2026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2D31A1-A1BD-47E2-8018-9B2F5547A99F}" type="slidenum">
              <a:rPr lang="fr-FR" smtClean="0"/>
              <a:t>‹N°›</a:t>
            </a:fld>
            <a:endParaRPr lang="fr-FR"/>
          </a:p>
        </p:txBody>
      </p:sp>
    </p:spTree>
    <p:extLst>
      <p:ext uri="{BB962C8B-B14F-4D97-AF65-F5344CB8AC3E}">
        <p14:creationId xmlns:p14="http://schemas.microsoft.com/office/powerpoint/2010/main" val="1694133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F2D31A1-A1BD-47E2-8018-9B2F5547A99F}" type="slidenum">
              <a:rPr lang="fr-FR" smtClean="0"/>
              <a:t>4</a:t>
            </a:fld>
            <a:endParaRPr lang="fr-FR"/>
          </a:p>
        </p:txBody>
      </p:sp>
    </p:spTree>
    <p:extLst>
      <p:ext uri="{BB962C8B-B14F-4D97-AF65-F5344CB8AC3E}">
        <p14:creationId xmlns:p14="http://schemas.microsoft.com/office/powerpoint/2010/main" val="40455776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mailto:csehier@irtsnormandiecaen.fr" TargetMode="External"/><Relationship Id="rId2" Type="http://schemas.openxmlformats.org/officeDocument/2006/relationships/hyperlink" Target="mailto:c.morisseau@arifts.fr"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E33"/>
        </a:solidFill>
        <a:effectLst/>
      </p:bgPr>
    </p:bg>
    <p:spTree>
      <p:nvGrpSpPr>
        <p:cNvPr id="1" name=""/>
        <p:cNvGrpSpPr/>
        <p:nvPr/>
      </p:nvGrpSpPr>
      <p:grpSpPr>
        <a:xfrm>
          <a:off x="0" y="0"/>
          <a:ext cx="0" cy="0"/>
          <a:chOff x="0" y="0"/>
          <a:chExt cx="0" cy="0"/>
        </a:xfrm>
      </p:grpSpPr>
      <p:sp>
        <p:nvSpPr>
          <p:cNvPr id="2" name="Rectangle 1"/>
          <p:cNvSpPr/>
          <p:nvPr/>
        </p:nvSpPr>
        <p:spPr>
          <a:xfrm>
            <a:off x="0" y="0"/>
            <a:ext cx="12188952" cy="109728"/>
          </a:xfrm>
          <a:prstGeom prst="rect">
            <a:avLst/>
          </a:prstGeom>
          <a:solidFill>
            <a:srgbClr val="00A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748272"/>
            <a:ext cx="12188952" cy="109728"/>
          </a:xfrm>
          <a:prstGeom prst="rect">
            <a:avLst/>
          </a:prstGeom>
          <a:solidFill>
            <a:srgbClr val="E5A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1371600"/>
            <a:ext cx="12188952" cy="3840480"/>
          </a:xfrm>
          <a:prstGeom prst="rect">
            <a:avLst/>
          </a:prstGeom>
          <a:solidFill>
            <a:srgbClr val="1A4A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48640" y="1508760"/>
            <a:ext cx="11064240" cy="1371600"/>
          </a:xfrm>
          <a:prstGeom prst="rect">
            <a:avLst/>
          </a:prstGeom>
          <a:noFill/>
        </p:spPr>
        <p:txBody>
          <a:bodyPr wrap="square"/>
          <a:lstStyle/>
          <a:p>
            <a:pPr algn="ctr"/>
            <a:r>
              <a:rPr sz="4600" b="1" i="0">
                <a:solidFill>
                  <a:srgbClr val="FFFFFF"/>
                </a:solidFill>
              </a:rPr>
              <a:t>Formation Coordinateur de GEM</a:t>
            </a:r>
          </a:p>
        </p:txBody>
      </p:sp>
      <p:sp>
        <p:nvSpPr>
          <p:cNvPr id="7" name="TextBox 6"/>
          <p:cNvSpPr txBox="1"/>
          <p:nvPr/>
        </p:nvSpPr>
        <p:spPr>
          <a:xfrm>
            <a:off x="548640" y="2834640"/>
            <a:ext cx="11064240" cy="640080"/>
          </a:xfrm>
          <a:prstGeom prst="rect">
            <a:avLst/>
          </a:prstGeom>
          <a:noFill/>
        </p:spPr>
        <p:txBody>
          <a:bodyPr wrap="square"/>
          <a:lstStyle/>
          <a:p>
            <a:pPr algn="ctr"/>
            <a:r>
              <a:rPr sz="2800" b="0" i="1" dirty="0">
                <a:solidFill>
                  <a:srgbClr val="E5A000"/>
                </a:solidFill>
              </a:rPr>
              <a:t>Groupe </a:t>
            </a:r>
            <a:r>
              <a:rPr sz="2800" b="0" i="1" dirty="0" err="1">
                <a:solidFill>
                  <a:srgbClr val="E5A000"/>
                </a:solidFill>
              </a:rPr>
              <a:t>d'Entraide</a:t>
            </a:r>
            <a:r>
              <a:rPr sz="2800" b="0" i="1" dirty="0">
                <a:solidFill>
                  <a:srgbClr val="E5A000"/>
                </a:solidFill>
              </a:rPr>
              <a:t> Mutuelle</a:t>
            </a:r>
          </a:p>
        </p:txBody>
      </p:sp>
      <p:sp>
        <p:nvSpPr>
          <p:cNvPr id="8" name="TextBox 7"/>
          <p:cNvSpPr txBox="1"/>
          <p:nvPr/>
        </p:nvSpPr>
        <p:spPr>
          <a:xfrm>
            <a:off x="548640" y="3657600"/>
            <a:ext cx="11064240" cy="502920"/>
          </a:xfrm>
          <a:prstGeom prst="rect">
            <a:avLst/>
          </a:prstGeom>
          <a:noFill/>
        </p:spPr>
        <p:txBody>
          <a:bodyPr wrap="square"/>
          <a:lstStyle/>
          <a:p>
            <a:pPr algn="ctr"/>
            <a:r>
              <a:rPr sz="2200" b="0" i="0" dirty="0">
                <a:solidFill>
                  <a:srgbClr val="CCD6E0"/>
                </a:solidFill>
              </a:rPr>
              <a:t>Réunion d'information  ·  </a:t>
            </a:r>
            <a:r>
              <a:rPr lang="fr-FR" sz="2200" b="0" i="0" dirty="0">
                <a:solidFill>
                  <a:srgbClr val="CCD6E0"/>
                </a:solidFill>
              </a:rPr>
              <a:t>Mardi 15 Septembre </a:t>
            </a:r>
            <a:r>
              <a:rPr sz="2200" b="0" i="0" dirty="0">
                <a:solidFill>
                  <a:srgbClr val="CCD6E0"/>
                </a:solidFill>
              </a:rPr>
              <a:t>2026  ·  </a:t>
            </a:r>
            <a:r>
              <a:rPr sz="2200" b="0" i="0" dirty="0" err="1">
                <a:solidFill>
                  <a:srgbClr val="CCD6E0"/>
                </a:solidFill>
              </a:rPr>
              <a:t>Visioconférence</a:t>
            </a:r>
            <a:endParaRPr sz="2200" b="0" i="0" dirty="0">
              <a:solidFill>
                <a:srgbClr val="CCD6E0"/>
              </a:solidFill>
            </a:endParaRPr>
          </a:p>
        </p:txBody>
      </p:sp>
      <p:sp>
        <p:nvSpPr>
          <p:cNvPr id="9" name="TextBox 8"/>
          <p:cNvSpPr txBox="1"/>
          <p:nvPr/>
        </p:nvSpPr>
        <p:spPr>
          <a:xfrm>
            <a:off x="548640" y="4754880"/>
            <a:ext cx="11064240" cy="502920"/>
          </a:xfrm>
          <a:prstGeom prst="rect">
            <a:avLst/>
          </a:prstGeom>
          <a:noFill/>
        </p:spPr>
        <p:txBody>
          <a:bodyPr wrap="square"/>
          <a:lstStyle/>
          <a:p>
            <a:pPr algn="ctr"/>
            <a:r>
              <a:rPr sz="2000" b="1" i="0">
                <a:solidFill>
                  <a:srgbClr val="00A8A8"/>
                </a:solidFill>
              </a:rPr>
              <a:t>ARIFTS Angers   ×   IRTS Normandie Caen   ×   FIGEM</a:t>
            </a:r>
          </a:p>
        </p:txBody>
      </p:sp>
      <p:sp>
        <p:nvSpPr>
          <p:cNvPr id="10" name="Rectangle 9"/>
          <p:cNvSpPr/>
          <p:nvPr/>
        </p:nvSpPr>
        <p:spPr>
          <a:xfrm>
            <a:off x="1371600" y="5486400"/>
            <a:ext cx="2194560" cy="914400"/>
          </a:xfrm>
          <a:prstGeom prst="rect">
            <a:avLst/>
          </a:prstGeom>
          <a:solidFill>
            <a:srgbClr val="122B4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371600" y="5422392"/>
            <a:ext cx="2194560" cy="502920"/>
          </a:xfrm>
          <a:prstGeom prst="rect">
            <a:avLst/>
          </a:prstGeom>
          <a:noFill/>
        </p:spPr>
        <p:txBody>
          <a:bodyPr wrap="square"/>
          <a:lstStyle/>
          <a:p>
            <a:pPr algn="ctr"/>
            <a:r>
              <a:rPr sz="3000" b="1" i="0" dirty="0">
                <a:solidFill>
                  <a:srgbClr val="E5A000"/>
                </a:solidFill>
              </a:rPr>
              <a:t>164 h</a:t>
            </a:r>
          </a:p>
        </p:txBody>
      </p:sp>
      <p:sp>
        <p:nvSpPr>
          <p:cNvPr id="12" name="TextBox 11"/>
          <p:cNvSpPr txBox="1"/>
          <p:nvPr/>
        </p:nvSpPr>
        <p:spPr>
          <a:xfrm>
            <a:off x="1371600" y="5869858"/>
            <a:ext cx="2194560" cy="347472"/>
          </a:xfrm>
          <a:prstGeom prst="rect">
            <a:avLst/>
          </a:prstGeom>
          <a:noFill/>
        </p:spPr>
        <p:txBody>
          <a:bodyPr wrap="square"/>
          <a:lstStyle/>
          <a:p>
            <a:pPr algn="ctr"/>
            <a:r>
              <a:rPr sz="1600" b="0" i="0" dirty="0">
                <a:solidFill>
                  <a:srgbClr val="CCD6E0"/>
                </a:solidFill>
              </a:rPr>
              <a:t>de formation</a:t>
            </a:r>
            <a:r>
              <a:rPr lang="fr-FR" sz="1600" b="0" i="0" dirty="0">
                <a:solidFill>
                  <a:srgbClr val="CCD6E0"/>
                </a:solidFill>
              </a:rPr>
              <a:t> en présentiel</a:t>
            </a:r>
            <a:endParaRPr sz="1600" b="0" i="0" dirty="0">
              <a:solidFill>
                <a:srgbClr val="CCD6E0"/>
              </a:solidFill>
            </a:endParaRPr>
          </a:p>
        </p:txBody>
      </p:sp>
      <p:sp>
        <p:nvSpPr>
          <p:cNvPr id="13" name="Rectangle 12"/>
          <p:cNvSpPr/>
          <p:nvPr/>
        </p:nvSpPr>
        <p:spPr>
          <a:xfrm>
            <a:off x="3794760" y="5486400"/>
            <a:ext cx="2194560" cy="914400"/>
          </a:xfrm>
          <a:prstGeom prst="rect">
            <a:avLst/>
          </a:prstGeom>
          <a:solidFill>
            <a:srgbClr val="122B4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3794760" y="5532120"/>
            <a:ext cx="2194560" cy="502920"/>
          </a:xfrm>
          <a:prstGeom prst="rect">
            <a:avLst/>
          </a:prstGeom>
          <a:noFill/>
        </p:spPr>
        <p:txBody>
          <a:bodyPr wrap="square"/>
          <a:lstStyle/>
          <a:p>
            <a:pPr algn="ctr"/>
            <a:r>
              <a:rPr sz="3000" b="1" i="0">
                <a:solidFill>
                  <a:srgbClr val="E5A000"/>
                </a:solidFill>
              </a:rPr>
              <a:t>6</a:t>
            </a:r>
          </a:p>
        </p:txBody>
      </p:sp>
      <p:sp>
        <p:nvSpPr>
          <p:cNvPr id="15" name="TextBox 14"/>
          <p:cNvSpPr txBox="1"/>
          <p:nvPr/>
        </p:nvSpPr>
        <p:spPr>
          <a:xfrm>
            <a:off x="3794760" y="6016752"/>
            <a:ext cx="2194560" cy="347472"/>
          </a:xfrm>
          <a:prstGeom prst="rect">
            <a:avLst/>
          </a:prstGeom>
          <a:noFill/>
        </p:spPr>
        <p:txBody>
          <a:bodyPr wrap="square"/>
          <a:lstStyle/>
          <a:p>
            <a:pPr algn="ctr"/>
            <a:r>
              <a:rPr sz="1600" b="0" i="0">
                <a:solidFill>
                  <a:srgbClr val="CCD6E0"/>
                </a:solidFill>
              </a:rPr>
              <a:t>modules</a:t>
            </a:r>
          </a:p>
        </p:txBody>
      </p:sp>
      <p:sp>
        <p:nvSpPr>
          <p:cNvPr id="16" name="Rectangle 15"/>
          <p:cNvSpPr/>
          <p:nvPr/>
        </p:nvSpPr>
        <p:spPr>
          <a:xfrm>
            <a:off x="6217920" y="5486400"/>
            <a:ext cx="2194560" cy="914400"/>
          </a:xfrm>
          <a:prstGeom prst="rect">
            <a:avLst/>
          </a:prstGeom>
          <a:solidFill>
            <a:srgbClr val="122B4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6217920" y="5532120"/>
            <a:ext cx="2194560" cy="502920"/>
          </a:xfrm>
          <a:prstGeom prst="rect">
            <a:avLst/>
          </a:prstGeom>
          <a:noFill/>
        </p:spPr>
        <p:txBody>
          <a:bodyPr wrap="square"/>
          <a:lstStyle/>
          <a:p>
            <a:pPr algn="ctr"/>
            <a:r>
              <a:rPr sz="3000" b="1" i="0">
                <a:solidFill>
                  <a:srgbClr val="E5A000"/>
                </a:solidFill>
              </a:rPr>
              <a:t>2</a:t>
            </a:r>
          </a:p>
        </p:txBody>
      </p:sp>
      <p:sp>
        <p:nvSpPr>
          <p:cNvPr id="18" name="TextBox 17"/>
          <p:cNvSpPr txBox="1"/>
          <p:nvPr/>
        </p:nvSpPr>
        <p:spPr>
          <a:xfrm>
            <a:off x="6217920" y="6016752"/>
            <a:ext cx="2194560" cy="347472"/>
          </a:xfrm>
          <a:prstGeom prst="rect">
            <a:avLst/>
          </a:prstGeom>
          <a:noFill/>
        </p:spPr>
        <p:txBody>
          <a:bodyPr wrap="square"/>
          <a:lstStyle/>
          <a:p>
            <a:pPr algn="ctr"/>
            <a:r>
              <a:rPr sz="1600" b="0" i="0">
                <a:solidFill>
                  <a:srgbClr val="CCD6E0"/>
                </a:solidFill>
              </a:rPr>
              <a:t>sites</a:t>
            </a:r>
          </a:p>
        </p:txBody>
      </p:sp>
      <p:sp>
        <p:nvSpPr>
          <p:cNvPr id="19" name="Rectangle 18"/>
          <p:cNvSpPr/>
          <p:nvPr/>
        </p:nvSpPr>
        <p:spPr>
          <a:xfrm>
            <a:off x="8641080" y="5486400"/>
            <a:ext cx="2194560" cy="914400"/>
          </a:xfrm>
          <a:prstGeom prst="rect">
            <a:avLst/>
          </a:prstGeom>
          <a:solidFill>
            <a:srgbClr val="122B4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8641080" y="5532120"/>
            <a:ext cx="2194560" cy="502920"/>
          </a:xfrm>
          <a:prstGeom prst="rect">
            <a:avLst/>
          </a:prstGeom>
          <a:noFill/>
        </p:spPr>
        <p:txBody>
          <a:bodyPr wrap="square"/>
          <a:lstStyle/>
          <a:p>
            <a:pPr algn="ctr"/>
            <a:r>
              <a:rPr sz="3000" b="1" i="0">
                <a:solidFill>
                  <a:srgbClr val="E5A000"/>
                </a:solidFill>
              </a:rPr>
              <a:t>25</a:t>
            </a:r>
          </a:p>
        </p:txBody>
      </p:sp>
      <p:sp>
        <p:nvSpPr>
          <p:cNvPr id="21" name="TextBox 20"/>
          <p:cNvSpPr txBox="1"/>
          <p:nvPr/>
        </p:nvSpPr>
        <p:spPr>
          <a:xfrm>
            <a:off x="8641080" y="6016752"/>
            <a:ext cx="2194560" cy="347472"/>
          </a:xfrm>
          <a:prstGeom prst="rect">
            <a:avLst/>
          </a:prstGeom>
          <a:noFill/>
        </p:spPr>
        <p:txBody>
          <a:bodyPr wrap="square"/>
          <a:lstStyle/>
          <a:p>
            <a:pPr algn="ctr"/>
            <a:r>
              <a:rPr sz="1600" b="0" i="0">
                <a:solidFill>
                  <a:srgbClr val="CCD6E0"/>
                </a:solidFill>
              </a:rPr>
              <a:t>places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0F7FF"/>
        </a:solidFill>
        <a:effectLst/>
      </p:bgPr>
    </p:bg>
    <p:spTree>
      <p:nvGrpSpPr>
        <p:cNvPr id="1" name=""/>
        <p:cNvGrpSpPr/>
        <p:nvPr/>
      </p:nvGrpSpPr>
      <p:grpSpPr>
        <a:xfrm>
          <a:off x="0" y="0"/>
          <a:ext cx="0" cy="0"/>
          <a:chOff x="0" y="0"/>
          <a:chExt cx="0" cy="0"/>
        </a:xfrm>
      </p:grpSpPr>
      <p:sp>
        <p:nvSpPr>
          <p:cNvPr id="2" name="Rectangle 1"/>
          <p:cNvSpPr/>
          <p:nvPr/>
        </p:nvSpPr>
        <p:spPr>
          <a:xfrm>
            <a:off x="0" y="0"/>
            <a:ext cx="12188952" cy="109728"/>
          </a:xfrm>
          <a:prstGeom prst="rect">
            <a:avLst/>
          </a:prstGeom>
          <a:solidFill>
            <a:srgbClr val="00A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109728"/>
            <a:ext cx="12188952" cy="777240"/>
          </a:xfrm>
          <a:prstGeom prst="rect">
            <a:avLst/>
          </a:prstGeom>
          <a:solidFill>
            <a:srgbClr val="1A4A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320040" y="137160"/>
            <a:ext cx="11521440" cy="713232"/>
          </a:xfrm>
          <a:prstGeom prst="rect">
            <a:avLst/>
          </a:prstGeom>
          <a:noFill/>
        </p:spPr>
        <p:txBody>
          <a:bodyPr wrap="square"/>
          <a:lstStyle/>
          <a:p>
            <a:pPr algn="l"/>
            <a:r>
              <a:rPr sz="2600" b="1" i="0">
                <a:solidFill>
                  <a:srgbClr val="FFFFFF"/>
                </a:solidFill>
              </a:rPr>
              <a:t>Qu'est-ce qu'un GEM ?</a:t>
            </a:r>
          </a:p>
        </p:txBody>
      </p:sp>
      <p:sp>
        <p:nvSpPr>
          <p:cNvPr id="5" name="Rectangle 4"/>
          <p:cNvSpPr/>
          <p:nvPr/>
        </p:nvSpPr>
        <p:spPr>
          <a:xfrm>
            <a:off x="0" y="6629400"/>
            <a:ext cx="12188952" cy="228600"/>
          </a:xfrm>
          <a:prstGeom prst="rect">
            <a:avLst/>
          </a:prstGeom>
          <a:solidFill>
            <a:srgbClr val="1A4A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74320" y="6647688"/>
            <a:ext cx="11612880" cy="201168"/>
          </a:xfrm>
          <a:prstGeom prst="rect">
            <a:avLst/>
          </a:prstGeom>
          <a:noFill/>
        </p:spPr>
        <p:txBody>
          <a:bodyPr wrap="square"/>
          <a:lstStyle/>
          <a:p>
            <a:pPr algn="ctr"/>
            <a:r>
              <a:rPr sz="1100" b="0" i="0">
                <a:solidFill>
                  <a:srgbClr val="CCD6E0"/>
                </a:solidFill>
              </a:rPr>
              <a:t>ARIFTS Angers  ×  IRTS Normandie Caen  ×  FIGEM  |  Formation Coordinateur GEM</a:t>
            </a:r>
          </a:p>
        </p:txBody>
      </p:sp>
      <p:sp>
        <p:nvSpPr>
          <p:cNvPr id="7" name="TextBox 6"/>
          <p:cNvSpPr txBox="1"/>
          <p:nvPr/>
        </p:nvSpPr>
        <p:spPr>
          <a:xfrm>
            <a:off x="365760" y="1005840"/>
            <a:ext cx="11430000" cy="740664"/>
          </a:xfrm>
          <a:prstGeom prst="rect">
            <a:avLst/>
          </a:prstGeom>
          <a:noFill/>
        </p:spPr>
        <p:txBody>
          <a:bodyPr wrap="square"/>
          <a:lstStyle/>
          <a:p>
            <a:r>
              <a:rPr sz="2200" b="1" i="1" dirty="0">
                <a:solidFill>
                  <a:srgbClr val="1A4A7C"/>
                </a:solidFill>
              </a:rPr>
              <a:t>Un </a:t>
            </a:r>
            <a:r>
              <a:rPr sz="2200" b="1" i="1" dirty="0" err="1">
                <a:solidFill>
                  <a:srgbClr val="1A4A7C"/>
                </a:solidFill>
              </a:rPr>
              <a:t>espace</a:t>
            </a:r>
            <a:r>
              <a:rPr sz="2200" b="1" i="1" dirty="0">
                <a:solidFill>
                  <a:srgbClr val="1A4A7C"/>
                </a:solidFill>
              </a:rPr>
              <a:t> de vie </a:t>
            </a:r>
            <a:r>
              <a:rPr sz="2200" b="1" i="1" dirty="0" err="1">
                <a:solidFill>
                  <a:srgbClr val="1A4A7C"/>
                </a:solidFill>
              </a:rPr>
              <a:t>géré</a:t>
            </a:r>
            <a:r>
              <a:rPr sz="2200" b="1" i="1" dirty="0">
                <a:solidFill>
                  <a:srgbClr val="1A4A7C"/>
                </a:solidFill>
              </a:rPr>
              <a:t> par et pour les </a:t>
            </a:r>
            <a:r>
              <a:rPr sz="2200" b="1" i="1" dirty="0" err="1">
                <a:solidFill>
                  <a:srgbClr val="1A4A7C"/>
                </a:solidFill>
              </a:rPr>
              <a:t>personnes</a:t>
            </a:r>
            <a:r>
              <a:rPr sz="2200" b="1" i="1" dirty="0">
                <a:solidFill>
                  <a:srgbClr val="1A4A7C"/>
                </a:solidFill>
              </a:rPr>
              <a:t> </a:t>
            </a:r>
            <a:r>
              <a:rPr sz="2200" b="1" i="1" dirty="0" err="1">
                <a:solidFill>
                  <a:srgbClr val="1A4A7C"/>
                </a:solidFill>
              </a:rPr>
              <a:t>en</a:t>
            </a:r>
            <a:r>
              <a:rPr sz="2200" b="1" i="1" dirty="0">
                <a:solidFill>
                  <a:srgbClr val="1A4A7C"/>
                </a:solidFill>
              </a:rPr>
              <a:t> situation de </a:t>
            </a:r>
            <a:r>
              <a:rPr sz="2200" b="1" i="1" dirty="0" err="1">
                <a:solidFill>
                  <a:srgbClr val="1A4A7C"/>
                </a:solidFill>
              </a:rPr>
              <a:t>fragilité</a:t>
            </a:r>
            <a:r>
              <a:rPr sz="2200" b="1" i="1" dirty="0">
                <a:solidFill>
                  <a:srgbClr val="1A4A7C"/>
                </a:solidFill>
              </a:rPr>
              <a:t> </a:t>
            </a:r>
            <a:r>
              <a:rPr sz="2200" b="1" i="1" dirty="0" err="1">
                <a:solidFill>
                  <a:srgbClr val="1A4A7C"/>
                </a:solidFill>
              </a:rPr>
              <a:t>psychique</a:t>
            </a:r>
            <a:r>
              <a:rPr lang="fr-FR" sz="2200" b="1" i="1" dirty="0">
                <a:solidFill>
                  <a:srgbClr val="1A4A7C"/>
                </a:solidFill>
              </a:rPr>
              <a:t>,</a:t>
            </a:r>
            <a:r>
              <a:rPr sz="2200" b="1" i="1" dirty="0">
                <a:solidFill>
                  <a:srgbClr val="1A4A7C"/>
                </a:solidFill>
              </a:rPr>
              <a:t>cognitive</a:t>
            </a:r>
            <a:r>
              <a:rPr lang="fr-FR" sz="2200" b="1" i="1" dirty="0">
                <a:solidFill>
                  <a:srgbClr val="1A4A7C"/>
                </a:solidFill>
              </a:rPr>
              <a:t> </a:t>
            </a:r>
            <a:r>
              <a:rPr lang="fr-FR" sz="2200" b="1" i="1">
                <a:solidFill>
                  <a:srgbClr val="1A4A7C"/>
                </a:solidFill>
              </a:rPr>
              <a:t>ou cérébrale</a:t>
            </a:r>
            <a:endParaRPr sz="2200" b="1" i="1" dirty="0">
              <a:solidFill>
                <a:srgbClr val="1A4A7C"/>
              </a:solidFill>
            </a:endParaRPr>
          </a:p>
        </p:txBody>
      </p:sp>
      <p:sp>
        <p:nvSpPr>
          <p:cNvPr id="8" name="Rectangle 7"/>
          <p:cNvSpPr/>
          <p:nvPr/>
        </p:nvSpPr>
        <p:spPr>
          <a:xfrm>
            <a:off x="365760" y="1783080"/>
            <a:ext cx="5669280" cy="2011680"/>
          </a:xfrm>
          <a:prstGeom prst="rect">
            <a:avLst/>
          </a:prstGeom>
          <a:solidFill>
            <a:srgbClr val="D8EEFF"/>
          </a:solidFill>
          <a:ln w="12700">
            <a:solidFill>
              <a:srgbClr val="1A4A7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502920" y="1920240"/>
            <a:ext cx="640080" cy="640080"/>
          </a:xfrm>
          <a:prstGeom prst="rect">
            <a:avLst/>
          </a:prstGeom>
          <a:noFill/>
        </p:spPr>
        <p:txBody>
          <a:bodyPr wrap="square"/>
          <a:lstStyle/>
          <a:p>
            <a:pPr algn="l"/>
            <a:r>
              <a:rPr sz="3200" b="0" i="0"/>
              <a:t>🤝</a:t>
            </a:r>
          </a:p>
        </p:txBody>
      </p:sp>
      <p:sp>
        <p:nvSpPr>
          <p:cNvPr id="10" name="TextBox 9"/>
          <p:cNvSpPr txBox="1"/>
          <p:nvPr/>
        </p:nvSpPr>
        <p:spPr>
          <a:xfrm>
            <a:off x="1234440" y="1920240"/>
            <a:ext cx="4663440" cy="548640"/>
          </a:xfrm>
          <a:prstGeom prst="rect">
            <a:avLst/>
          </a:prstGeom>
          <a:noFill/>
        </p:spPr>
        <p:txBody>
          <a:bodyPr wrap="square"/>
          <a:lstStyle/>
          <a:p>
            <a:pPr algn="l"/>
            <a:r>
              <a:rPr sz="2000" b="1" i="0">
                <a:solidFill>
                  <a:srgbClr val="1A4A7C"/>
                </a:solidFill>
              </a:rPr>
              <a:t>Entraide mutuelle</a:t>
            </a:r>
          </a:p>
        </p:txBody>
      </p:sp>
      <p:sp>
        <p:nvSpPr>
          <p:cNvPr id="11" name="TextBox 10"/>
          <p:cNvSpPr txBox="1"/>
          <p:nvPr/>
        </p:nvSpPr>
        <p:spPr>
          <a:xfrm>
            <a:off x="1234440" y="2468880"/>
            <a:ext cx="4663440" cy="1188720"/>
          </a:xfrm>
          <a:prstGeom prst="rect">
            <a:avLst/>
          </a:prstGeom>
          <a:noFill/>
        </p:spPr>
        <p:txBody>
          <a:bodyPr wrap="square"/>
          <a:lstStyle/>
          <a:p>
            <a:pPr algn="l"/>
            <a:r>
              <a:rPr sz="1600" b="0" i="0">
                <a:solidFill>
                  <a:srgbClr val="1A2A3A"/>
                </a:solidFill>
              </a:rPr>
              <a:t>Les membres se soutiennent entre pairs,
sans hiérarchie ni soignant au cœur du dispositif.</a:t>
            </a:r>
          </a:p>
        </p:txBody>
      </p:sp>
      <p:sp>
        <p:nvSpPr>
          <p:cNvPr id="12" name="Rectangle 11"/>
          <p:cNvSpPr/>
          <p:nvPr/>
        </p:nvSpPr>
        <p:spPr>
          <a:xfrm>
            <a:off x="6309360" y="1783080"/>
            <a:ext cx="5669280" cy="2011680"/>
          </a:xfrm>
          <a:prstGeom prst="rect">
            <a:avLst/>
          </a:prstGeom>
          <a:solidFill>
            <a:srgbClr val="D8EEFF"/>
          </a:solidFill>
          <a:ln w="12700">
            <a:solidFill>
              <a:srgbClr val="1A4A7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446520" y="1920240"/>
            <a:ext cx="640080" cy="640080"/>
          </a:xfrm>
          <a:prstGeom prst="rect">
            <a:avLst/>
          </a:prstGeom>
          <a:noFill/>
        </p:spPr>
        <p:txBody>
          <a:bodyPr wrap="square"/>
          <a:lstStyle/>
          <a:p>
            <a:pPr algn="l"/>
            <a:r>
              <a:rPr sz="3200" b="0" i="0"/>
              <a:t>🏠</a:t>
            </a:r>
          </a:p>
        </p:txBody>
      </p:sp>
      <p:sp>
        <p:nvSpPr>
          <p:cNvPr id="14" name="TextBox 13"/>
          <p:cNvSpPr txBox="1"/>
          <p:nvPr/>
        </p:nvSpPr>
        <p:spPr>
          <a:xfrm>
            <a:off x="7178040" y="1920240"/>
            <a:ext cx="4663440" cy="548640"/>
          </a:xfrm>
          <a:prstGeom prst="rect">
            <a:avLst/>
          </a:prstGeom>
          <a:noFill/>
        </p:spPr>
        <p:txBody>
          <a:bodyPr wrap="square"/>
          <a:lstStyle/>
          <a:p>
            <a:pPr algn="l"/>
            <a:r>
              <a:rPr sz="2000" b="1" i="0">
                <a:solidFill>
                  <a:srgbClr val="1A4A7C"/>
                </a:solidFill>
              </a:rPr>
              <a:t>Lieu de vie inclusif</a:t>
            </a:r>
          </a:p>
        </p:txBody>
      </p:sp>
      <p:sp>
        <p:nvSpPr>
          <p:cNvPr id="15" name="TextBox 14"/>
          <p:cNvSpPr txBox="1"/>
          <p:nvPr/>
        </p:nvSpPr>
        <p:spPr>
          <a:xfrm>
            <a:off x="7178040" y="2468880"/>
            <a:ext cx="4663440" cy="1188720"/>
          </a:xfrm>
          <a:prstGeom prst="rect">
            <a:avLst/>
          </a:prstGeom>
          <a:noFill/>
        </p:spPr>
        <p:txBody>
          <a:bodyPr wrap="square"/>
          <a:lstStyle/>
          <a:p>
            <a:pPr algn="l"/>
            <a:r>
              <a:rPr sz="1600" b="0" i="0">
                <a:solidFill>
                  <a:srgbClr val="1A2A3A"/>
                </a:solidFill>
              </a:rPr>
              <a:t>Espace ouvert, convivial, géré par les membres
eux-mêmes selon le principe de l'autodétermination.</a:t>
            </a:r>
          </a:p>
        </p:txBody>
      </p:sp>
      <p:sp>
        <p:nvSpPr>
          <p:cNvPr id="16" name="Rectangle 15"/>
          <p:cNvSpPr/>
          <p:nvPr/>
        </p:nvSpPr>
        <p:spPr>
          <a:xfrm>
            <a:off x="365760" y="4023360"/>
            <a:ext cx="5669280" cy="2011680"/>
          </a:xfrm>
          <a:prstGeom prst="rect">
            <a:avLst/>
          </a:prstGeom>
          <a:solidFill>
            <a:srgbClr val="D8EEFF"/>
          </a:solidFill>
          <a:ln w="12700">
            <a:solidFill>
              <a:srgbClr val="1A4A7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502920" y="4160520"/>
            <a:ext cx="640080" cy="640080"/>
          </a:xfrm>
          <a:prstGeom prst="rect">
            <a:avLst/>
          </a:prstGeom>
          <a:noFill/>
        </p:spPr>
        <p:txBody>
          <a:bodyPr wrap="square"/>
          <a:lstStyle/>
          <a:p>
            <a:pPr algn="l"/>
            <a:r>
              <a:rPr sz="3200" b="0" i="0"/>
              <a:t>📋</a:t>
            </a:r>
          </a:p>
        </p:txBody>
      </p:sp>
      <p:sp>
        <p:nvSpPr>
          <p:cNvPr id="18" name="TextBox 17"/>
          <p:cNvSpPr txBox="1"/>
          <p:nvPr/>
        </p:nvSpPr>
        <p:spPr>
          <a:xfrm>
            <a:off x="1234440" y="4160520"/>
            <a:ext cx="4663440" cy="548640"/>
          </a:xfrm>
          <a:prstGeom prst="rect">
            <a:avLst/>
          </a:prstGeom>
          <a:noFill/>
        </p:spPr>
        <p:txBody>
          <a:bodyPr wrap="square"/>
          <a:lstStyle/>
          <a:p>
            <a:pPr algn="l"/>
            <a:r>
              <a:rPr sz="2000" b="1" i="0">
                <a:solidFill>
                  <a:srgbClr val="1A4A7C"/>
                </a:solidFill>
              </a:rPr>
              <a:t>Agrément &amp; financement</a:t>
            </a:r>
          </a:p>
        </p:txBody>
      </p:sp>
      <p:sp>
        <p:nvSpPr>
          <p:cNvPr id="19" name="TextBox 18"/>
          <p:cNvSpPr txBox="1"/>
          <p:nvPr/>
        </p:nvSpPr>
        <p:spPr>
          <a:xfrm>
            <a:off x="1234440" y="4709160"/>
            <a:ext cx="4663440" cy="1188720"/>
          </a:xfrm>
          <a:prstGeom prst="rect">
            <a:avLst/>
          </a:prstGeom>
          <a:noFill/>
        </p:spPr>
        <p:txBody>
          <a:bodyPr wrap="square"/>
          <a:lstStyle/>
          <a:p>
            <a:pPr algn="l"/>
            <a:r>
              <a:rPr sz="1600" b="0" i="0">
                <a:solidFill>
                  <a:srgbClr val="1A2A3A"/>
                </a:solidFill>
              </a:rPr>
              <a:t>Dispositif agréé par l'ARS — financé par la CNSA.
Plus de 550 GEM recensés en France en 2024.</a:t>
            </a:r>
          </a:p>
        </p:txBody>
      </p:sp>
      <p:sp>
        <p:nvSpPr>
          <p:cNvPr id="20" name="Rectangle 19"/>
          <p:cNvSpPr/>
          <p:nvPr/>
        </p:nvSpPr>
        <p:spPr>
          <a:xfrm>
            <a:off x="6309360" y="4023360"/>
            <a:ext cx="5669280" cy="2011680"/>
          </a:xfrm>
          <a:prstGeom prst="rect">
            <a:avLst/>
          </a:prstGeom>
          <a:solidFill>
            <a:srgbClr val="D8EEFF"/>
          </a:solidFill>
          <a:ln w="12700">
            <a:solidFill>
              <a:srgbClr val="1A4A7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6446520" y="4160520"/>
            <a:ext cx="640080" cy="640080"/>
          </a:xfrm>
          <a:prstGeom prst="rect">
            <a:avLst/>
          </a:prstGeom>
          <a:noFill/>
        </p:spPr>
        <p:txBody>
          <a:bodyPr wrap="square"/>
          <a:lstStyle/>
          <a:p>
            <a:pPr algn="l"/>
            <a:r>
              <a:rPr sz="3200" b="0" i="0"/>
              <a:t>👥</a:t>
            </a:r>
          </a:p>
        </p:txBody>
      </p:sp>
      <p:sp>
        <p:nvSpPr>
          <p:cNvPr id="22" name="TextBox 21"/>
          <p:cNvSpPr txBox="1"/>
          <p:nvPr/>
        </p:nvSpPr>
        <p:spPr>
          <a:xfrm>
            <a:off x="7178040" y="4160520"/>
            <a:ext cx="4663440" cy="548640"/>
          </a:xfrm>
          <a:prstGeom prst="rect">
            <a:avLst/>
          </a:prstGeom>
          <a:noFill/>
        </p:spPr>
        <p:txBody>
          <a:bodyPr wrap="square"/>
          <a:lstStyle/>
          <a:p>
            <a:pPr algn="l"/>
            <a:r>
              <a:rPr sz="2000" b="1" i="0">
                <a:solidFill>
                  <a:srgbClr val="1A4A7C"/>
                </a:solidFill>
              </a:rPr>
              <a:t>Public</a:t>
            </a:r>
          </a:p>
        </p:txBody>
      </p:sp>
      <p:sp>
        <p:nvSpPr>
          <p:cNvPr id="23" name="TextBox 22"/>
          <p:cNvSpPr txBox="1"/>
          <p:nvPr/>
        </p:nvSpPr>
        <p:spPr>
          <a:xfrm>
            <a:off x="7178040" y="4709160"/>
            <a:ext cx="4663440" cy="1188720"/>
          </a:xfrm>
          <a:prstGeom prst="rect">
            <a:avLst/>
          </a:prstGeom>
          <a:noFill/>
        </p:spPr>
        <p:txBody>
          <a:bodyPr wrap="square"/>
          <a:lstStyle/>
          <a:p>
            <a:pPr algn="l"/>
            <a:r>
              <a:rPr sz="1600" b="0" i="0" dirty="0" err="1">
                <a:solidFill>
                  <a:srgbClr val="1A2A3A"/>
                </a:solidFill>
              </a:rPr>
              <a:t>Personnes</a:t>
            </a:r>
            <a:r>
              <a:rPr sz="1600" b="0" i="0" dirty="0">
                <a:solidFill>
                  <a:srgbClr val="1A2A3A"/>
                </a:solidFill>
              </a:rPr>
              <a:t> </a:t>
            </a:r>
            <a:r>
              <a:rPr sz="1600" b="0" i="0" dirty="0" err="1">
                <a:solidFill>
                  <a:srgbClr val="1A2A3A"/>
                </a:solidFill>
              </a:rPr>
              <a:t>souffrant</a:t>
            </a:r>
            <a:r>
              <a:rPr sz="1600" b="0" i="0" dirty="0">
                <a:solidFill>
                  <a:srgbClr val="1A2A3A"/>
                </a:solidFill>
              </a:rPr>
              <a:t> de troubles </a:t>
            </a:r>
            <a:r>
              <a:rPr sz="1600" b="0" i="0" dirty="0" err="1">
                <a:solidFill>
                  <a:srgbClr val="1A2A3A"/>
                </a:solidFill>
              </a:rPr>
              <a:t>psychiques</a:t>
            </a:r>
            <a:r>
              <a:rPr sz="1600" b="0" i="0" dirty="0">
                <a:solidFill>
                  <a:srgbClr val="1A2A3A"/>
                </a:solidFill>
              </a:rPr>
              <a:t> (</a:t>
            </a:r>
            <a:r>
              <a:rPr sz="1600" b="0" i="0" dirty="0" err="1">
                <a:solidFill>
                  <a:srgbClr val="1A2A3A"/>
                </a:solidFill>
              </a:rPr>
              <a:t>schizophrénie</a:t>
            </a:r>
            <a:r>
              <a:rPr sz="1600" b="0" i="0" dirty="0">
                <a:solidFill>
                  <a:srgbClr val="1A2A3A"/>
                </a:solidFill>
              </a:rPr>
              <a:t>, troubles </a:t>
            </a:r>
            <a:r>
              <a:rPr sz="1600" b="0" i="0" dirty="0" err="1">
                <a:solidFill>
                  <a:srgbClr val="1A2A3A"/>
                </a:solidFill>
              </a:rPr>
              <a:t>bipolaires</a:t>
            </a:r>
            <a:r>
              <a:rPr sz="1600" b="0" i="0" dirty="0">
                <a:solidFill>
                  <a:srgbClr val="1A2A3A"/>
                </a:solidFill>
              </a:rPr>
              <a:t>…), </a:t>
            </a:r>
            <a:r>
              <a:rPr lang="fr-FR" sz="1600" dirty="0">
                <a:solidFill>
                  <a:srgbClr val="1A2A3A"/>
                </a:solidFill>
              </a:rPr>
              <a:t>TSA, troubles </a:t>
            </a:r>
            <a:r>
              <a:rPr lang="fr-FR" sz="1600" dirty="0" err="1">
                <a:solidFill>
                  <a:srgbClr val="1A2A3A"/>
                </a:solidFill>
              </a:rPr>
              <a:t>cérébreaux</a:t>
            </a:r>
            <a:r>
              <a:rPr lang="fr-FR" sz="1600" dirty="0">
                <a:solidFill>
                  <a:srgbClr val="1A2A3A"/>
                </a:solidFill>
              </a:rPr>
              <a:t> lésés.</a:t>
            </a:r>
            <a:endParaRPr sz="1600" b="0" i="0" dirty="0">
              <a:solidFill>
                <a:srgbClr val="1A2A3A"/>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B1E33"/>
        </a:solidFill>
        <a:effectLst/>
      </p:bgPr>
    </p:bg>
    <p:spTree>
      <p:nvGrpSpPr>
        <p:cNvPr id="1" name=""/>
        <p:cNvGrpSpPr/>
        <p:nvPr/>
      </p:nvGrpSpPr>
      <p:grpSpPr>
        <a:xfrm>
          <a:off x="0" y="0"/>
          <a:ext cx="0" cy="0"/>
          <a:chOff x="0" y="0"/>
          <a:chExt cx="0" cy="0"/>
        </a:xfrm>
      </p:grpSpPr>
      <p:sp>
        <p:nvSpPr>
          <p:cNvPr id="2" name="Rectangle 1"/>
          <p:cNvSpPr/>
          <p:nvPr/>
        </p:nvSpPr>
        <p:spPr>
          <a:xfrm>
            <a:off x="0" y="0"/>
            <a:ext cx="12188952" cy="109728"/>
          </a:xfrm>
          <a:prstGeom prst="rect">
            <a:avLst/>
          </a:prstGeom>
          <a:solidFill>
            <a:srgbClr val="00A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109728"/>
            <a:ext cx="12188952" cy="777240"/>
          </a:xfrm>
          <a:prstGeom prst="rect">
            <a:avLst/>
          </a:prstGeom>
          <a:solidFill>
            <a:srgbClr val="1A4A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320040" y="137160"/>
            <a:ext cx="11521440" cy="713232"/>
          </a:xfrm>
          <a:prstGeom prst="rect">
            <a:avLst/>
          </a:prstGeom>
          <a:noFill/>
        </p:spPr>
        <p:txBody>
          <a:bodyPr wrap="square"/>
          <a:lstStyle/>
          <a:p>
            <a:pPr algn="l"/>
            <a:r>
              <a:rPr sz="2600" b="1" i="0">
                <a:solidFill>
                  <a:srgbClr val="FFFFFF"/>
                </a:solidFill>
              </a:rPr>
              <a:t>Un partenariat national innovant</a:t>
            </a:r>
          </a:p>
        </p:txBody>
      </p:sp>
      <p:sp>
        <p:nvSpPr>
          <p:cNvPr id="5" name="Rectangle 4"/>
          <p:cNvSpPr/>
          <p:nvPr/>
        </p:nvSpPr>
        <p:spPr>
          <a:xfrm>
            <a:off x="0" y="6629400"/>
            <a:ext cx="12188952" cy="228600"/>
          </a:xfrm>
          <a:prstGeom prst="rect">
            <a:avLst/>
          </a:prstGeom>
          <a:solidFill>
            <a:srgbClr val="1A4A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74320" y="6647688"/>
            <a:ext cx="11612880" cy="201168"/>
          </a:xfrm>
          <a:prstGeom prst="rect">
            <a:avLst/>
          </a:prstGeom>
          <a:noFill/>
        </p:spPr>
        <p:txBody>
          <a:bodyPr wrap="square"/>
          <a:lstStyle/>
          <a:p>
            <a:pPr algn="ctr"/>
            <a:r>
              <a:rPr sz="1100" b="0" i="0">
                <a:solidFill>
                  <a:srgbClr val="CCD6E0"/>
                </a:solidFill>
              </a:rPr>
              <a:t>ARIFTS Angers  ×  IRTS Normandie Caen  ×  FIGEM  |  Formation Coordinateur GEM</a:t>
            </a:r>
          </a:p>
        </p:txBody>
      </p:sp>
      <p:sp>
        <p:nvSpPr>
          <p:cNvPr id="7" name="TextBox 6"/>
          <p:cNvSpPr txBox="1"/>
          <p:nvPr/>
        </p:nvSpPr>
        <p:spPr>
          <a:xfrm>
            <a:off x="365760" y="1005840"/>
            <a:ext cx="11430000" cy="548640"/>
          </a:xfrm>
          <a:prstGeom prst="rect">
            <a:avLst/>
          </a:prstGeom>
          <a:noFill/>
        </p:spPr>
        <p:txBody>
          <a:bodyPr wrap="square"/>
          <a:lstStyle/>
          <a:p>
            <a:pPr algn="ctr"/>
            <a:r>
              <a:rPr sz="2000" b="1" i="1">
                <a:solidFill>
                  <a:srgbClr val="E5A000"/>
                </a:solidFill>
              </a:rPr>
              <a:t>Deux écoles à parité • Un référentiel commun • Un recrutement sur toute la France</a:t>
            </a:r>
          </a:p>
        </p:txBody>
      </p:sp>
      <p:sp>
        <p:nvSpPr>
          <p:cNvPr id="8" name="Rectangle 7"/>
          <p:cNvSpPr/>
          <p:nvPr/>
        </p:nvSpPr>
        <p:spPr>
          <a:xfrm>
            <a:off x="365760" y="1691640"/>
            <a:ext cx="5669280" cy="3108960"/>
          </a:xfrm>
          <a:prstGeom prst="rect">
            <a:avLst/>
          </a:prstGeom>
          <a:solidFill>
            <a:srgbClr val="1A4A7C"/>
          </a:solidFill>
          <a:ln w="19050">
            <a:solidFill>
              <a:srgbClr val="00A8A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548640" y="1783080"/>
            <a:ext cx="731520" cy="731520"/>
          </a:xfrm>
          <a:prstGeom prst="rect">
            <a:avLst/>
          </a:prstGeom>
          <a:noFill/>
        </p:spPr>
        <p:txBody>
          <a:bodyPr wrap="square"/>
          <a:lstStyle/>
          <a:p>
            <a:pPr algn="l"/>
            <a:r>
              <a:rPr sz="3600" b="0" i="0"/>
              <a:t>🎓</a:t>
            </a:r>
          </a:p>
        </p:txBody>
      </p:sp>
      <p:sp>
        <p:nvSpPr>
          <p:cNvPr id="10" name="TextBox 9"/>
          <p:cNvSpPr txBox="1"/>
          <p:nvPr/>
        </p:nvSpPr>
        <p:spPr>
          <a:xfrm>
            <a:off x="1371600" y="1783080"/>
            <a:ext cx="4480560" cy="502920"/>
          </a:xfrm>
          <a:prstGeom prst="rect">
            <a:avLst/>
          </a:prstGeom>
          <a:noFill/>
        </p:spPr>
        <p:txBody>
          <a:bodyPr wrap="square"/>
          <a:lstStyle/>
          <a:p>
            <a:pPr algn="l"/>
            <a:r>
              <a:rPr sz="2600" b="1" i="0">
                <a:solidFill>
                  <a:srgbClr val="FFFFFF"/>
                </a:solidFill>
              </a:rPr>
              <a:t>ARIFTS</a:t>
            </a:r>
          </a:p>
        </p:txBody>
      </p:sp>
      <p:sp>
        <p:nvSpPr>
          <p:cNvPr id="11" name="TextBox 10"/>
          <p:cNvSpPr txBox="1"/>
          <p:nvPr/>
        </p:nvSpPr>
        <p:spPr>
          <a:xfrm>
            <a:off x="1371600" y="2286000"/>
            <a:ext cx="4480560" cy="365760"/>
          </a:xfrm>
          <a:prstGeom prst="rect">
            <a:avLst/>
          </a:prstGeom>
          <a:noFill/>
        </p:spPr>
        <p:txBody>
          <a:bodyPr wrap="square"/>
          <a:lstStyle/>
          <a:p>
            <a:pPr algn="l"/>
            <a:r>
              <a:rPr sz="1600" b="0" i="1">
                <a:solidFill>
                  <a:srgbClr val="00A8A8"/>
                </a:solidFill>
              </a:rPr>
              <a:t>📍 Angers</a:t>
            </a:r>
          </a:p>
        </p:txBody>
      </p:sp>
      <p:sp>
        <p:nvSpPr>
          <p:cNvPr id="12" name="TextBox 11"/>
          <p:cNvSpPr txBox="1"/>
          <p:nvPr/>
        </p:nvSpPr>
        <p:spPr>
          <a:xfrm>
            <a:off x="548640" y="2743200"/>
            <a:ext cx="5394960" cy="1920240"/>
          </a:xfrm>
          <a:prstGeom prst="rect">
            <a:avLst/>
          </a:prstGeom>
          <a:noFill/>
        </p:spPr>
        <p:txBody>
          <a:bodyPr wrap="square"/>
          <a:lstStyle/>
          <a:p>
            <a:pPr algn="l"/>
            <a:r>
              <a:rPr sz="1600" b="0" i="0" dirty="0" err="1">
                <a:solidFill>
                  <a:srgbClr val="CCD6E0"/>
                </a:solidFill>
              </a:rPr>
              <a:t>Institut</a:t>
            </a:r>
            <a:r>
              <a:rPr sz="1600" b="0" i="0" dirty="0">
                <a:solidFill>
                  <a:srgbClr val="CCD6E0"/>
                </a:solidFill>
              </a:rPr>
              <a:t> </a:t>
            </a:r>
            <a:r>
              <a:rPr lang="fr-FR" sz="1600" dirty="0">
                <a:solidFill>
                  <a:srgbClr val="CCD6E0"/>
                </a:solidFill>
              </a:rPr>
              <a:t>R</a:t>
            </a:r>
            <a:r>
              <a:rPr sz="1600" b="0" i="0" dirty="0" err="1">
                <a:solidFill>
                  <a:srgbClr val="CCD6E0"/>
                </a:solidFill>
              </a:rPr>
              <a:t>égional</a:t>
            </a:r>
            <a:r>
              <a:rPr sz="1600" b="0" i="0" dirty="0">
                <a:solidFill>
                  <a:srgbClr val="CCD6E0"/>
                </a:solidFill>
              </a:rPr>
              <a:t> de formation aux métiers du travail social.
</a:t>
            </a:r>
            <a:r>
              <a:rPr lang="fr-FR" sz="1600" dirty="0">
                <a:solidFill>
                  <a:srgbClr val="CCD6E0"/>
                </a:solidFill>
              </a:rPr>
              <a:t>Situé dans les pays de Loire</a:t>
            </a:r>
          </a:p>
          <a:p>
            <a:pPr algn="l"/>
            <a:endParaRPr lang="fr-FR" sz="1600" b="0" i="0" dirty="0">
              <a:solidFill>
                <a:srgbClr val="CCD6E0"/>
              </a:solidFill>
            </a:endParaRPr>
          </a:p>
          <a:p>
            <a:pPr algn="l"/>
            <a:r>
              <a:rPr lang="fr-FR" sz="1600" dirty="0">
                <a:solidFill>
                  <a:srgbClr val="CCD6E0"/>
                </a:solidFill>
              </a:rPr>
              <a:t>Centre d’activité Innovation Sociale et Recherche </a:t>
            </a:r>
            <a:endParaRPr sz="1600" b="0" i="0" dirty="0">
              <a:solidFill>
                <a:srgbClr val="CCD6E0"/>
              </a:solidFill>
            </a:endParaRPr>
          </a:p>
        </p:txBody>
      </p:sp>
      <p:sp>
        <p:nvSpPr>
          <p:cNvPr id="13" name="Rectangle 12"/>
          <p:cNvSpPr/>
          <p:nvPr/>
        </p:nvSpPr>
        <p:spPr>
          <a:xfrm>
            <a:off x="6309360" y="1691640"/>
            <a:ext cx="5669280" cy="3108960"/>
          </a:xfrm>
          <a:prstGeom prst="rect">
            <a:avLst/>
          </a:prstGeom>
          <a:solidFill>
            <a:srgbClr val="1A4A7C"/>
          </a:solidFill>
          <a:ln w="19050">
            <a:solidFill>
              <a:srgbClr val="00A8A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492240" y="1783080"/>
            <a:ext cx="731520" cy="731520"/>
          </a:xfrm>
          <a:prstGeom prst="rect">
            <a:avLst/>
          </a:prstGeom>
          <a:noFill/>
        </p:spPr>
        <p:txBody>
          <a:bodyPr wrap="square"/>
          <a:lstStyle/>
          <a:p>
            <a:pPr algn="l"/>
            <a:r>
              <a:rPr sz="3600" b="0" i="0"/>
              <a:t>🎓</a:t>
            </a:r>
          </a:p>
        </p:txBody>
      </p:sp>
      <p:sp>
        <p:nvSpPr>
          <p:cNvPr id="15" name="TextBox 14"/>
          <p:cNvSpPr txBox="1"/>
          <p:nvPr/>
        </p:nvSpPr>
        <p:spPr>
          <a:xfrm>
            <a:off x="7315200" y="1783080"/>
            <a:ext cx="4480560" cy="502920"/>
          </a:xfrm>
          <a:prstGeom prst="rect">
            <a:avLst/>
          </a:prstGeom>
          <a:noFill/>
        </p:spPr>
        <p:txBody>
          <a:bodyPr wrap="square"/>
          <a:lstStyle/>
          <a:p>
            <a:pPr algn="l"/>
            <a:r>
              <a:rPr sz="2600" b="1" i="0">
                <a:solidFill>
                  <a:srgbClr val="FFFFFF"/>
                </a:solidFill>
              </a:rPr>
              <a:t>IRTS Normandie</a:t>
            </a:r>
          </a:p>
        </p:txBody>
      </p:sp>
      <p:sp>
        <p:nvSpPr>
          <p:cNvPr id="16" name="TextBox 15"/>
          <p:cNvSpPr txBox="1"/>
          <p:nvPr/>
        </p:nvSpPr>
        <p:spPr>
          <a:xfrm>
            <a:off x="7315200" y="2286000"/>
            <a:ext cx="4480560" cy="365760"/>
          </a:xfrm>
          <a:prstGeom prst="rect">
            <a:avLst/>
          </a:prstGeom>
          <a:noFill/>
        </p:spPr>
        <p:txBody>
          <a:bodyPr wrap="square"/>
          <a:lstStyle/>
          <a:p>
            <a:pPr algn="l"/>
            <a:r>
              <a:rPr sz="1600" b="0" i="1">
                <a:solidFill>
                  <a:srgbClr val="00A8A8"/>
                </a:solidFill>
              </a:rPr>
              <a:t>📍 Caen</a:t>
            </a:r>
          </a:p>
        </p:txBody>
      </p:sp>
      <p:sp>
        <p:nvSpPr>
          <p:cNvPr id="17" name="TextBox 16"/>
          <p:cNvSpPr txBox="1"/>
          <p:nvPr/>
        </p:nvSpPr>
        <p:spPr>
          <a:xfrm>
            <a:off x="6492240" y="2743200"/>
            <a:ext cx="5394960" cy="1920240"/>
          </a:xfrm>
          <a:prstGeom prst="rect">
            <a:avLst/>
          </a:prstGeom>
          <a:noFill/>
        </p:spPr>
        <p:txBody>
          <a:bodyPr wrap="square"/>
          <a:lstStyle/>
          <a:p>
            <a:pPr algn="l"/>
            <a:r>
              <a:rPr sz="1600" b="0" i="0" dirty="0" err="1">
                <a:solidFill>
                  <a:srgbClr val="CCD6E0"/>
                </a:solidFill>
              </a:rPr>
              <a:t>Institut</a:t>
            </a:r>
            <a:r>
              <a:rPr sz="1600" b="0" i="0" dirty="0">
                <a:solidFill>
                  <a:srgbClr val="CCD6E0"/>
                </a:solidFill>
              </a:rPr>
              <a:t> </a:t>
            </a:r>
            <a:r>
              <a:rPr sz="1600" b="0" i="0" dirty="0" err="1">
                <a:solidFill>
                  <a:srgbClr val="CCD6E0"/>
                </a:solidFill>
              </a:rPr>
              <a:t>régional</a:t>
            </a:r>
            <a:r>
              <a:rPr sz="1600" b="0" i="0" dirty="0">
                <a:solidFill>
                  <a:srgbClr val="CCD6E0"/>
                </a:solidFill>
              </a:rPr>
              <a:t> du travail social, </a:t>
            </a:r>
            <a:r>
              <a:rPr sz="1600" b="0" i="0" dirty="0" err="1">
                <a:solidFill>
                  <a:srgbClr val="CCD6E0"/>
                </a:solidFill>
              </a:rPr>
              <a:t>implanté</a:t>
            </a:r>
            <a:r>
              <a:rPr sz="1600" b="0" i="0" dirty="0">
                <a:solidFill>
                  <a:srgbClr val="CCD6E0"/>
                </a:solidFill>
              </a:rPr>
              <a:t> </a:t>
            </a:r>
            <a:r>
              <a:rPr sz="1600" b="0" i="0" dirty="0" err="1">
                <a:solidFill>
                  <a:srgbClr val="CCD6E0"/>
                </a:solidFill>
              </a:rPr>
              <a:t>en</a:t>
            </a:r>
            <a:r>
              <a:rPr sz="1600" b="0" i="0" dirty="0">
                <a:solidFill>
                  <a:srgbClr val="CCD6E0"/>
                </a:solidFill>
              </a:rPr>
              <a:t> Normandie.
</a:t>
            </a:r>
          </a:p>
        </p:txBody>
      </p:sp>
      <p:sp>
        <p:nvSpPr>
          <p:cNvPr id="18" name="Rectangle 17"/>
          <p:cNvSpPr/>
          <p:nvPr/>
        </p:nvSpPr>
        <p:spPr>
          <a:xfrm>
            <a:off x="2834640" y="4983480"/>
            <a:ext cx="6492240" cy="1188720"/>
          </a:xfrm>
          <a:prstGeom prst="rect">
            <a:avLst/>
          </a:prstGeom>
          <a:solidFill>
            <a:srgbClr val="122B45"/>
          </a:solidFill>
          <a:ln w="25400">
            <a:solidFill>
              <a:srgbClr val="E5A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2926080" y="5047488"/>
            <a:ext cx="6309360" cy="457200"/>
          </a:xfrm>
          <a:prstGeom prst="rect">
            <a:avLst/>
          </a:prstGeom>
          <a:noFill/>
        </p:spPr>
        <p:txBody>
          <a:bodyPr wrap="square"/>
          <a:lstStyle/>
          <a:p>
            <a:pPr algn="ctr"/>
            <a:r>
              <a:rPr sz="2000" b="1" i="0">
                <a:solidFill>
                  <a:srgbClr val="E5A000"/>
                </a:solidFill>
              </a:rPr>
              <a:t>🌐  FIGEM — Fédération nationale des GEM</a:t>
            </a:r>
          </a:p>
        </p:txBody>
      </p:sp>
      <p:sp>
        <p:nvSpPr>
          <p:cNvPr id="20" name="TextBox 19"/>
          <p:cNvSpPr txBox="1"/>
          <p:nvPr/>
        </p:nvSpPr>
        <p:spPr>
          <a:xfrm>
            <a:off x="2926080" y="5486400"/>
            <a:ext cx="6309360" cy="594360"/>
          </a:xfrm>
          <a:prstGeom prst="rect">
            <a:avLst/>
          </a:prstGeom>
          <a:noFill/>
        </p:spPr>
        <p:txBody>
          <a:bodyPr wrap="square"/>
          <a:lstStyle/>
          <a:p>
            <a:pPr algn="ctr"/>
            <a:r>
              <a:rPr sz="1600" b="0" i="0" dirty="0">
                <a:solidFill>
                  <a:srgbClr val="FFFFFF"/>
                </a:solidFill>
              </a:rPr>
              <a:t>Garant du </a:t>
            </a:r>
            <a:r>
              <a:rPr sz="1600" b="0" i="0" dirty="0" err="1">
                <a:solidFill>
                  <a:srgbClr val="FFFFFF"/>
                </a:solidFill>
              </a:rPr>
              <a:t>référentiel</a:t>
            </a:r>
            <a:r>
              <a:rPr sz="1600" b="0" i="0" dirty="0">
                <a:solidFill>
                  <a:srgbClr val="FFFFFF"/>
                </a:solidFill>
              </a:rPr>
              <a:t> métier · lien avec le réseau national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0F7FF"/>
        </a:solidFill>
        <a:effectLst/>
      </p:bgPr>
    </p:bg>
    <p:spTree>
      <p:nvGrpSpPr>
        <p:cNvPr id="1" name=""/>
        <p:cNvGrpSpPr/>
        <p:nvPr/>
      </p:nvGrpSpPr>
      <p:grpSpPr>
        <a:xfrm>
          <a:off x="0" y="0"/>
          <a:ext cx="0" cy="0"/>
          <a:chOff x="0" y="0"/>
          <a:chExt cx="0" cy="0"/>
        </a:xfrm>
      </p:grpSpPr>
      <p:sp>
        <p:nvSpPr>
          <p:cNvPr id="2" name="Rectangle 1"/>
          <p:cNvSpPr/>
          <p:nvPr/>
        </p:nvSpPr>
        <p:spPr>
          <a:xfrm>
            <a:off x="0" y="0"/>
            <a:ext cx="12188952" cy="109728"/>
          </a:xfrm>
          <a:prstGeom prst="rect">
            <a:avLst/>
          </a:prstGeom>
          <a:solidFill>
            <a:srgbClr val="00A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109728"/>
            <a:ext cx="12188952" cy="777240"/>
          </a:xfrm>
          <a:prstGeom prst="rect">
            <a:avLst/>
          </a:prstGeom>
          <a:solidFill>
            <a:srgbClr val="1A4A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320040" y="137160"/>
            <a:ext cx="11521440" cy="713232"/>
          </a:xfrm>
          <a:prstGeom prst="rect">
            <a:avLst/>
          </a:prstGeom>
          <a:noFill/>
        </p:spPr>
        <p:txBody>
          <a:bodyPr wrap="square"/>
          <a:lstStyle/>
          <a:p>
            <a:pPr algn="l"/>
            <a:r>
              <a:rPr sz="2600" b="1" i="0">
                <a:solidFill>
                  <a:srgbClr val="FFFFFF"/>
                </a:solidFill>
              </a:rPr>
              <a:t>Ce que ce partenariat change vraiment</a:t>
            </a:r>
          </a:p>
        </p:txBody>
      </p:sp>
      <p:sp>
        <p:nvSpPr>
          <p:cNvPr id="5" name="Rectangle 4"/>
          <p:cNvSpPr/>
          <p:nvPr/>
        </p:nvSpPr>
        <p:spPr>
          <a:xfrm>
            <a:off x="0" y="6629400"/>
            <a:ext cx="12188952" cy="228600"/>
          </a:xfrm>
          <a:prstGeom prst="rect">
            <a:avLst/>
          </a:prstGeom>
          <a:solidFill>
            <a:srgbClr val="1A4A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74320" y="6647688"/>
            <a:ext cx="11612880" cy="201168"/>
          </a:xfrm>
          <a:prstGeom prst="rect">
            <a:avLst/>
          </a:prstGeom>
          <a:noFill/>
        </p:spPr>
        <p:txBody>
          <a:bodyPr wrap="square"/>
          <a:lstStyle/>
          <a:p>
            <a:pPr algn="ctr"/>
            <a:r>
              <a:rPr sz="1100" b="0" i="0">
                <a:solidFill>
                  <a:srgbClr val="CCD6E0"/>
                </a:solidFill>
              </a:rPr>
              <a:t>ARIFTS Angers  ×  IRTS Normandie Caen  ×  FIGEM  |  Formation Coordinateur GEM</a:t>
            </a:r>
          </a:p>
        </p:txBody>
      </p:sp>
      <p:sp>
        <p:nvSpPr>
          <p:cNvPr id="7" name="TextBox 6"/>
          <p:cNvSpPr txBox="1"/>
          <p:nvPr/>
        </p:nvSpPr>
        <p:spPr>
          <a:xfrm>
            <a:off x="365760" y="1005840"/>
            <a:ext cx="11430000" cy="594360"/>
          </a:xfrm>
          <a:prstGeom prst="rect">
            <a:avLst/>
          </a:prstGeom>
          <a:noFill/>
        </p:spPr>
        <p:txBody>
          <a:bodyPr wrap="square"/>
          <a:lstStyle/>
          <a:p>
            <a:pPr algn="ctr"/>
            <a:r>
              <a:rPr sz="1900" b="1" i="1">
                <a:solidFill>
                  <a:srgbClr val="1A4A7C"/>
                </a:solidFill>
              </a:rPr>
              <a:t>Une formation co-construite par deux instituts à égalité — sans modèle importé, sans rapport de subordination</a:t>
            </a:r>
          </a:p>
        </p:txBody>
      </p:sp>
      <p:sp>
        <p:nvSpPr>
          <p:cNvPr id="8" name="Rectangle 7"/>
          <p:cNvSpPr/>
          <p:nvPr/>
        </p:nvSpPr>
        <p:spPr>
          <a:xfrm>
            <a:off x="274320" y="1737360"/>
            <a:ext cx="3749039" cy="2057400"/>
          </a:xfrm>
          <a:prstGeom prst="rect">
            <a:avLst/>
          </a:prstGeom>
          <a:solidFill>
            <a:srgbClr val="E0F2FF"/>
          </a:solidFill>
          <a:ln w="12700">
            <a:solidFill>
              <a:srgbClr val="00A8A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11480" y="1847088"/>
            <a:ext cx="594360" cy="594360"/>
          </a:xfrm>
          <a:prstGeom prst="rect">
            <a:avLst/>
          </a:prstGeom>
          <a:noFill/>
        </p:spPr>
        <p:txBody>
          <a:bodyPr wrap="square"/>
          <a:lstStyle/>
          <a:p>
            <a:pPr algn="l"/>
            <a:r>
              <a:rPr sz="2800" b="0" i="0"/>
              <a:t>🗺️</a:t>
            </a:r>
          </a:p>
        </p:txBody>
      </p:sp>
      <p:sp>
        <p:nvSpPr>
          <p:cNvPr id="10" name="TextBox 9"/>
          <p:cNvSpPr txBox="1"/>
          <p:nvPr/>
        </p:nvSpPr>
        <p:spPr>
          <a:xfrm>
            <a:off x="1051560" y="1847088"/>
            <a:ext cx="2834640" cy="502920"/>
          </a:xfrm>
          <a:prstGeom prst="rect">
            <a:avLst/>
          </a:prstGeom>
          <a:noFill/>
        </p:spPr>
        <p:txBody>
          <a:bodyPr wrap="square"/>
          <a:lstStyle/>
          <a:p>
            <a:pPr algn="l"/>
            <a:r>
              <a:rPr sz="1700" b="1" i="0">
                <a:solidFill>
                  <a:srgbClr val="1A4A7C"/>
                </a:solidFill>
              </a:rPr>
              <a:t>Maillage national</a:t>
            </a:r>
          </a:p>
        </p:txBody>
      </p:sp>
      <p:sp>
        <p:nvSpPr>
          <p:cNvPr id="11" name="TextBox 10"/>
          <p:cNvSpPr txBox="1"/>
          <p:nvPr/>
        </p:nvSpPr>
        <p:spPr>
          <a:xfrm>
            <a:off x="411480" y="2395728"/>
            <a:ext cx="3474720" cy="1298448"/>
          </a:xfrm>
          <a:prstGeom prst="rect">
            <a:avLst/>
          </a:prstGeom>
          <a:noFill/>
        </p:spPr>
        <p:txBody>
          <a:bodyPr wrap="square"/>
          <a:lstStyle/>
          <a:p>
            <a:pPr algn="l"/>
            <a:r>
              <a:rPr sz="1400" b="0" i="0">
                <a:solidFill>
                  <a:srgbClr val="1A2A3A"/>
                </a:solidFill>
              </a:rPr>
              <a:t>Deux sites de formation (Pays de la Loire &amp; Normandie) → stagiaires recrutés sur toute la France, sans contrainte géographique.</a:t>
            </a:r>
          </a:p>
        </p:txBody>
      </p:sp>
      <p:sp>
        <p:nvSpPr>
          <p:cNvPr id="12" name="Rectangle 11"/>
          <p:cNvSpPr/>
          <p:nvPr/>
        </p:nvSpPr>
        <p:spPr>
          <a:xfrm>
            <a:off x="4251959" y="1737360"/>
            <a:ext cx="3749039" cy="2057400"/>
          </a:xfrm>
          <a:prstGeom prst="rect">
            <a:avLst/>
          </a:prstGeom>
          <a:solidFill>
            <a:srgbClr val="E0F2FF"/>
          </a:solidFill>
          <a:ln w="12700">
            <a:solidFill>
              <a:srgbClr val="00A8A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389119" y="1847088"/>
            <a:ext cx="594360" cy="594360"/>
          </a:xfrm>
          <a:prstGeom prst="rect">
            <a:avLst/>
          </a:prstGeom>
          <a:noFill/>
        </p:spPr>
        <p:txBody>
          <a:bodyPr wrap="square"/>
          <a:lstStyle/>
          <a:p>
            <a:pPr algn="l"/>
            <a:r>
              <a:rPr sz="2800" b="0" i="0"/>
              <a:t>🔬</a:t>
            </a:r>
          </a:p>
        </p:txBody>
      </p:sp>
      <p:sp>
        <p:nvSpPr>
          <p:cNvPr id="14" name="TextBox 13"/>
          <p:cNvSpPr txBox="1"/>
          <p:nvPr/>
        </p:nvSpPr>
        <p:spPr>
          <a:xfrm>
            <a:off x="5029199" y="1847088"/>
            <a:ext cx="2834640" cy="502920"/>
          </a:xfrm>
          <a:prstGeom prst="rect">
            <a:avLst/>
          </a:prstGeom>
          <a:noFill/>
        </p:spPr>
        <p:txBody>
          <a:bodyPr wrap="square"/>
          <a:lstStyle/>
          <a:p>
            <a:pPr algn="l"/>
            <a:r>
              <a:rPr sz="1700" b="1" i="0">
                <a:solidFill>
                  <a:srgbClr val="1A4A7C"/>
                </a:solidFill>
              </a:rPr>
              <a:t>Double regard formatif</a:t>
            </a:r>
          </a:p>
        </p:txBody>
      </p:sp>
      <p:sp>
        <p:nvSpPr>
          <p:cNvPr id="15" name="TextBox 14"/>
          <p:cNvSpPr txBox="1"/>
          <p:nvPr/>
        </p:nvSpPr>
        <p:spPr>
          <a:xfrm>
            <a:off x="4389119" y="2395728"/>
            <a:ext cx="3474720" cy="1298448"/>
          </a:xfrm>
          <a:prstGeom prst="rect">
            <a:avLst/>
          </a:prstGeom>
          <a:noFill/>
        </p:spPr>
        <p:txBody>
          <a:bodyPr wrap="square"/>
          <a:lstStyle/>
          <a:p>
            <a:pPr algn="l"/>
            <a:r>
              <a:rPr sz="1400" b="0" i="0" dirty="0">
                <a:solidFill>
                  <a:srgbClr val="1A2A3A"/>
                </a:solidFill>
              </a:rPr>
              <a:t>Les deux </a:t>
            </a:r>
            <a:r>
              <a:rPr sz="1400" b="0" i="0" dirty="0" err="1">
                <a:solidFill>
                  <a:srgbClr val="1A2A3A"/>
                </a:solidFill>
              </a:rPr>
              <a:t>instituts</a:t>
            </a:r>
            <a:r>
              <a:rPr sz="1400" b="0" i="0" dirty="0">
                <a:solidFill>
                  <a:srgbClr val="1A2A3A"/>
                </a:solidFill>
              </a:rPr>
              <a:t> </a:t>
            </a:r>
            <a:r>
              <a:rPr lang="fr-FR" sz="1400" dirty="0">
                <a:solidFill>
                  <a:srgbClr val="1A2A3A"/>
                </a:solidFill>
              </a:rPr>
              <a:t>ont réalisé</a:t>
            </a:r>
            <a:r>
              <a:rPr sz="1400" b="0" i="0" dirty="0">
                <a:solidFill>
                  <a:srgbClr val="1A2A3A"/>
                </a:solidFill>
              </a:rPr>
              <a:t> ensemble  </a:t>
            </a:r>
            <a:r>
              <a:rPr sz="1400" b="0" i="0" dirty="0" err="1">
                <a:solidFill>
                  <a:srgbClr val="1A2A3A"/>
                </a:solidFill>
              </a:rPr>
              <a:t>chaque</a:t>
            </a:r>
            <a:r>
              <a:rPr sz="1400" b="0" i="0" dirty="0">
                <a:solidFill>
                  <a:srgbClr val="1A2A3A"/>
                </a:solidFill>
              </a:rPr>
              <a:t> module : apports </a:t>
            </a:r>
            <a:r>
              <a:rPr sz="1400" b="0" i="0" dirty="0" err="1">
                <a:solidFill>
                  <a:srgbClr val="1A2A3A"/>
                </a:solidFill>
              </a:rPr>
              <a:t>croisés</a:t>
            </a:r>
            <a:r>
              <a:rPr sz="1400" b="0" i="0" dirty="0">
                <a:solidFill>
                  <a:srgbClr val="1A2A3A"/>
                </a:solidFill>
              </a:rPr>
              <a:t>, richesse </a:t>
            </a:r>
            <a:r>
              <a:rPr sz="1400" b="0" i="0" dirty="0" err="1">
                <a:solidFill>
                  <a:srgbClr val="1A2A3A"/>
                </a:solidFill>
              </a:rPr>
              <a:t>pédagogique</a:t>
            </a:r>
            <a:r>
              <a:rPr sz="1400" b="0" i="0" dirty="0">
                <a:solidFill>
                  <a:srgbClr val="1A2A3A"/>
                </a:solidFill>
              </a:rPr>
              <a:t> accrue.</a:t>
            </a:r>
          </a:p>
        </p:txBody>
      </p:sp>
      <p:sp>
        <p:nvSpPr>
          <p:cNvPr id="16" name="Rectangle 15"/>
          <p:cNvSpPr/>
          <p:nvPr/>
        </p:nvSpPr>
        <p:spPr>
          <a:xfrm>
            <a:off x="8229600" y="1737360"/>
            <a:ext cx="3749039" cy="2057400"/>
          </a:xfrm>
          <a:prstGeom prst="rect">
            <a:avLst/>
          </a:prstGeom>
          <a:solidFill>
            <a:srgbClr val="E0F2FF"/>
          </a:solidFill>
          <a:ln w="12700">
            <a:solidFill>
              <a:srgbClr val="00A8A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8366760" y="1847088"/>
            <a:ext cx="594360" cy="594360"/>
          </a:xfrm>
          <a:prstGeom prst="rect">
            <a:avLst/>
          </a:prstGeom>
          <a:noFill/>
        </p:spPr>
        <p:txBody>
          <a:bodyPr wrap="square"/>
          <a:lstStyle/>
          <a:p>
            <a:pPr algn="l"/>
            <a:r>
              <a:rPr sz="2800" b="0" i="0"/>
              <a:t>🏆</a:t>
            </a:r>
          </a:p>
        </p:txBody>
      </p:sp>
      <p:sp>
        <p:nvSpPr>
          <p:cNvPr id="18" name="TextBox 17"/>
          <p:cNvSpPr txBox="1"/>
          <p:nvPr/>
        </p:nvSpPr>
        <p:spPr>
          <a:xfrm>
            <a:off x="9006840" y="1847088"/>
            <a:ext cx="2834640" cy="502920"/>
          </a:xfrm>
          <a:prstGeom prst="rect">
            <a:avLst/>
          </a:prstGeom>
          <a:noFill/>
        </p:spPr>
        <p:txBody>
          <a:bodyPr wrap="square"/>
          <a:lstStyle/>
          <a:p>
            <a:pPr algn="l"/>
            <a:r>
              <a:rPr lang="fr-FR" sz="1700" b="1" dirty="0">
                <a:solidFill>
                  <a:srgbClr val="1A4A7C"/>
                </a:solidFill>
              </a:rPr>
              <a:t>Qualification</a:t>
            </a:r>
            <a:r>
              <a:rPr sz="1700" b="1" i="0" dirty="0">
                <a:solidFill>
                  <a:srgbClr val="1A4A7C"/>
                </a:solidFill>
              </a:rPr>
              <a:t> unique</a:t>
            </a:r>
          </a:p>
        </p:txBody>
      </p:sp>
      <p:sp>
        <p:nvSpPr>
          <p:cNvPr id="19" name="TextBox 18"/>
          <p:cNvSpPr txBox="1"/>
          <p:nvPr/>
        </p:nvSpPr>
        <p:spPr>
          <a:xfrm>
            <a:off x="8366760" y="2395728"/>
            <a:ext cx="3474720" cy="1298448"/>
          </a:xfrm>
          <a:prstGeom prst="rect">
            <a:avLst/>
          </a:prstGeom>
          <a:noFill/>
        </p:spPr>
        <p:txBody>
          <a:bodyPr wrap="square"/>
          <a:lstStyle/>
          <a:p>
            <a:pPr algn="l"/>
            <a:r>
              <a:rPr sz="1400" b="0" i="0" dirty="0">
                <a:solidFill>
                  <a:srgbClr val="1A2A3A"/>
                </a:solidFill>
              </a:rPr>
              <a:t>Une attestation commune, </a:t>
            </a:r>
            <a:r>
              <a:rPr sz="1400" b="0" i="0" dirty="0" err="1">
                <a:solidFill>
                  <a:srgbClr val="1A2A3A"/>
                </a:solidFill>
              </a:rPr>
              <a:t>reconnue</a:t>
            </a:r>
            <a:r>
              <a:rPr sz="1400" b="0" i="0" dirty="0">
                <a:solidFill>
                  <a:srgbClr val="1A2A3A"/>
                </a:solidFill>
              </a:rPr>
              <a:t> par la FIGEM, quelle </a:t>
            </a:r>
            <a:r>
              <a:rPr sz="1400" b="0" i="0" dirty="0" err="1">
                <a:solidFill>
                  <a:srgbClr val="1A2A3A"/>
                </a:solidFill>
              </a:rPr>
              <a:t>que</a:t>
            </a:r>
            <a:r>
              <a:rPr sz="1400" b="0" i="0" dirty="0">
                <a:solidFill>
                  <a:srgbClr val="1A2A3A"/>
                </a:solidFill>
              </a:rPr>
              <a:t> soit la </a:t>
            </a:r>
            <a:r>
              <a:rPr sz="1400" b="0" i="0" dirty="0" err="1">
                <a:solidFill>
                  <a:srgbClr val="1A2A3A"/>
                </a:solidFill>
              </a:rPr>
              <a:t>ville</a:t>
            </a:r>
            <a:r>
              <a:rPr sz="1400" b="0" i="0" dirty="0">
                <a:solidFill>
                  <a:srgbClr val="1A2A3A"/>
                </a:solidFill>
              </a:rPr>
              <a:t> de formation.</a:t>
            </a:r>
          </a:p>
        </p:txBody>
      </p:sp>
      <p:sp>
        <p:nvSpPr>
          <p:cNvPr id="20" name="Rectangle 19"/>
          <p:cNvSpPr/>
          <p:nvPr/>
        </p:nvSpPr>
        <p:spPr>
          <a:xfrm>
            <a:off x="274320" y="3931920"/>
            <a:ext cx="3749039" cy="2057400"/>
          </a:xfrm>
          <a:prstGeom prst="rect">
            <a:avLst/>
          </a:prstGeom>
          <a:solidFill>
            <a:srgbClr val="E0F2FF"/>
          </a:solidFill>
          <a:ln w="12700">
            <a:solidFill>
              <a:srgbClr val="00A8A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411480" y="4041648"/>
            <a:ext cx="594360" cy="594360"/>
          </a:xfrm>
          <a:prstGeom prst="rect">
            <a:avLst/>
          </a:prstGeom>
          <a:noFill/>
        </p:spPr>
        <p:txBody>
          <a:bodyPr wrap="square"/>
          <a:lstStyle/>
          <a:p>
            <a:pPr algn="l"/>
            <a:r>
              <a:rPr sz="2800" b="0" i="0"/>
              <a:t>🤝</a:t>
            </a:r>
          </a:p>
        </p:txBody>
      </p:sp>
      <p:sp>
        <p:nvSpPr>
          <p:cNvPr id="22" name="TextBox 21"/>
          <p:cNvSpPr txBox="1"/>
          <p:nvPr/>
        </p:nvSpPr>
        <p:spPr>
          <a:xfrm>
            <a:off x="1051560" y="4041648"/>
            <a:ext cx="2834640" cy="502920"/>
          </a:xfrm>
          <a:prstGeom prst="rect">
            <a:avLst/>
          </a:prstGeom>
          <a:noFill/>
        </p:spPr>
        <p:txBody>
          <a:bodyPr wrap="square"/>
          <a:lstStyle/>
          <a:p>
            <a:pPr algn="l"/>
            <a:r>
              <a:rPr sz="1700" b="1" i="0">
                <a:solidFill>
                  <a:srgbClr val="1A4A7C"/>
                </a:solidFill>
              </a:rPr>
              <a:t>Culture partagée GEM</a:t>
            </a:r>
          </a:p>
        </p:txBody>
      </p:sp>
      <p:sp>
        <p:nvSpPr>
          <p:cNvPr id="23" name="TextBox 22"/>
          <p:cNvSpPr txBox="1"/>
          <p:nvPr/>
        </p:nvSpPr>
        <p:spPr>
          <a:xfrm>
            <a:off x="411480" y="4590288"/>
            <a:ext cx="3474720" cy="1298448"/>
          </a:xfrm>
          <a:prstGeom prst="rect">
            <a:avLst/>
          </a:prstGeom>
          <a:noFill/>
        </p:spPr>
        <p:txBody>
          <a:bodyPr wrap="square"/>
          <a:lstStyle/>
          <a:p>
            <a:pPr algn="l"/>
            <a:r>
              <a:rPr sz="1400" b="0" i="0">
                <a:solidFill>
                  <a:srgbClr val="1A2A3A"/>
                </a:solidFill>
              </a:rPr>
              <a:t>Programme construit avec des membres de GEM et des coordinateurs en exercice : au plus proche des réalités du terrain.</a:t>
            </a:r>
          </a:p>
        </p:txBody>
      </p:sp>
      <p:sp>
        <p:nvSpPr>
          <p:cNvPr id="24" name="Rectangle 23"/>
          <p:cNvSpPr/>
          <p:nvPr/>
        </p:nvSpPr>
        <p:spPr>
          <a:xfrm>
            <a:off x="4251959" y="3931920"/>
            <a:ext cx="3749039" cy="2057400"/>
          </a:xfrm>
          <a:prstGeom prst="rect">
            <a:avLst/>
          </a:prstGeom>
          <a:solidFill>
            <a:srgbClr val="E0F2FF"/>
          </a:solidFill>
          <a:ln w="12700">
            <a:solidFill>
              <a:srgbClr val="00A8A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4389119" y="4041648"/>
            <a:ext cx="594360" cy="594360"/>
          </a:xfrm>
          <a:prstGeom prst="rect">
            <a:avLst/>
          </a:prstGeom>
          <a:noFill/>
        </p:spPr>
        <p:txBody>
          <a:bodyPr wrap="square"/>
          <a:lstStyle/>
          <a:p>
            <a:pPr algn="l"/>
            <a:r>
              <a:rPr sz="2800" b="0" i="0"/>
              <a:t>🌱</a:t>
            </a:r>
          </a:p>
        </p:txBody>
      </p:sp>
      <p:sp>
        <p:nvSpPr>
          <p:cNvPr id="26" name="TextBox 25"/>
          <p:cNvSpPr txBox="1"/>
          <p:nvPr/>
        </p:nvSpPr>
        <p:spPr>
          <a:xfrm>
            <a:off x="5029199" y="4041648"/>
            <a:ext cx="2834640" cy="502920"/>
          </a:xfrm>
          <a:prstGeom prst="rect">
            <a:avLst/>
          </a:prstGeom>
          <a:noFill/>
        </p:spPr>
        <p:txBody>
          <a:bodyPr wrap="square"/>
          <a:lstStyle/>
          <a:p>
            <a:pPr algn="l"/>
            <a:r>
              <a:rPr sz="1700" b="1" i="0">
                <a:solidFill>
                  <a:srgbClr val="1A4A7C"/>
                </a:solidFill>
              </a:rPr>
              <a:t>Réseau entre pairs</a:t>
            </a:r>
          </a:p>
        </p:txBody>
      </p:sp>
      <p:sp>
        <p:nvSpPr>
          <p:cNvPr id="27" name="TextBox 26"/>
          <p:cNvSpPr txBox="1"/>
          <p:nvPr/>
        </p:nvSpPr>
        <p:spPr>
          <a:xfrm>
            <a:off x="4389119" y="4590288"/>
            <a:ext cx="3474720" cy="1298448"/>
          </a:xfrm>
          <a:prstGeom prst="rect">
            <a:avLst/>
          </a:prstGeom>
          <a:noFill/>
        </p:spPr>
        <p:txBody>
          <a:bodyPr wrap="square"/>
          <a:lstStyle/>
          <a:p>
            <a:pPr algn="l"/>
            <a:r>
              <a:rPr sz="1400" b="0" i="0">
                <a:solidFill>
                  <a:srgbClr val="1A2A3A"/>
                </a:solidFill>
              </a:rPr>
              <a:t>La promotion mixte (Angers + Caen) crée un réseau professionnel inter-régional dès la formation.</a:t>
            </a:r>
          </a:p>
        </p:txBody>
      </p:sp>
      <p:sp>
        <p:nvSpPr>
          <p:cNvPr id="28" name="Rectangle 27"/>
          <p:cNvSpPr/>
          <p:nvPr/>
        </p:nvSpPr>
        <p:spPr>
          <a:xfrm>
            <a:off x="8229600" y="3931920"/>
            <a:ext cx="3749039" cy="2057400"/>
          </a:xfrm>
          <a:prstGeom prst="rect">
            <a:avLst/>
          </a:prstGeom>
          <a:solidFill>
            <a:srgbClr val="E0F2FF"/>
          </a:solidFill>
          <a:ln w="12700">
            <a:solidFill>
              <a:srgbClr val="00A8A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8366760" y="4041648"/>
            <a:ext cx="594360" cy="594360"/>
          </a:xfrm>
          <a:prstGeom prst="rect">
            <a:avLst/>
          </a:prstGeom>
          <a:noFill/>
        </p:spPr>
        <p:txBody>
          <a:bodyPr wrap="square"/>
          <a:lstStyle/>
          <a:p>
            <a:pPr algn="l"/>
            <a:r>
              <a:rPr sz="2800" b="0" i="0"/>
              <a:t>♻️</a:t>
            </a:r>
          </a:p>
        </p:txBody>
      </p:sp>
      <p:sp>
        <p:nvSpPr>
          <p:cNvPr id="30" name="TextBox 29"/>
          <p:cNvSpPr txBox="1"/>
          <p:nvPr/>
        </p:nvSpPr>
        <p:spPr>
          <a:xfrm>
            <a:off x="9006840" y="4041648"/>
            <a:ext cx="2834640" cy="502920"/>
          </a:xfrm>
          <a:prstGeom prst="rect">
            <a:avLst/>
          </a:prstGeom>
          <a:noFill/>
        </p:spPr>
        <p:txBody>
          <a:bodyPr wrap="square"/>
          <a:lstStyle/>
          <a:p>
            <a:pPr algn="l"/>
            <a:r>
              <a:rPr sz="1700" b="1" i="0">
                <a:solidFill>
                  <a:srgbClr val="1A4A7C"/>
                </a:solidFill>
              </a:rPr>
              <a:t>Amélioration continue</a:t>
            </a:r>
          </a:p>
        </p:txBody>
      </p:sp>
      <p:sp>
        <p:nvSpPr>
          <p:cNvPr id="31" name="TextBox 30"/>
          <p:cNvSpPr txBox="1"/>
          <p:nvPr/>
        </p:nvSpPr>
        <p:spPr>
          <a:xfrm>
            <a:off x="8366760" y="4590288"/>
            <a:ext cx="3474720" cy="1298448"/>
          </a:xfrm>
          <a:prstGeom prst="rect">
            <a:avLst/>
          </a:prstGeom>
          <a:noFill/>
        </p:spPr>
        <p:txBody>
          <a:bodyPr wrap="square"/>
          <a:lstStyle/>
          <a:p>
            <a:pPr algn="l"/>
            <a:r>
              <a:rPr sz="1400" b="0" i="0">
                <a:solidFill>
                  <a:srgbClr val="1A2A3A"/>
                </a:solidFill>
              </a:rPr>
              <a:t>Bilan annuel paritaire entre les deux instituts et la FIGEM pour faire évoluer le contenu chaque session.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B1E33"/>
        </a:solidFill>
        <a:effectLst/>
      </p:bgPr>
    </p:bg>
    <p:spTree>
      <p:nvGrpSpPr>
        <p:cNvPr id="1" name=""/>
        <p:cNvGrpSpPr/>
        <p:nvPr/>
      </p:nvGrpSpPr>
      <p:grpSpPr>
        <a:xfrm>
          <a:off x="0" y="0"/>
          <a:ext cx="0" cy="0"/>
          <a:chOff x="0" y="0"/>
          <a:chExt cx="0" cy="0"/>
        </a:xfrm>
      </p:grpSpPr>
      <p:sp>
        <p:nvSpPr>
          <p:cNvPr id="2" name="Rectangle 1"/>
          <p:cNvSpPr/>
          <p:nvPr/>
        </p:nvSpPr>
        <p:spPr>
          <a:xfrm>
            <a:off x="0" y="0"/>
            <a:ext cx="12188952" cy="109728"/>
          </a:xfrm>
          <a:prstGeom prst="rect">
            <a:avLst/>
          </a:prstGeom>
          <a:solidFill>
            <a:srgbClr val="00A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109728"/>
            <a:ext cx="12188952" cy="777240"/>
          </a:xfrm>
          <a:prstGeom prst="rect">
            <a:avLst/>
          </a:prstGeom>
          <a:solidFill>
            <a:srgbClr val="1A4A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320040" y="137160"/>
            <a:ext cx="11521440" cy="713232"/>
          </a:xfrm>
          <a:prstGeom prst="rect">
            <a:avLst/>
          </a:prstGeom>
          <a:noFill/>
        </p:spPr>
        <p:txBody>
          <a:bodyPr wrap="square"/>
          <a:lstStyle/>
          <a:p>
            <a:pPr algn="l"/>
            <a:r>
              <a:rPr sz="2600" b="1" i="0">
                <a:solidFill>
                  <a:srgbClr val="FFFFFF"/>
                </a:solidFill>
              </a:rPr>
              <a:t>Qui peut candidater ?</a:t>
            </a:r>
          </a:p>
        </p:txBody>
      </p:sp>
      <p:sp>
        <p:nvSpPr>
          <p:cNvPr id="5" name="Rectangle 4"/>
          <p:cNvSpPr/>
          <p:nvPr/>
        </p:nvSpPr>
        <p:spPr>
          <a:xfrm>
            <a:off x="0" y="6629400"/>
            <a:ext cx="12188952" cy="228600"/>
          </a:xfrm>
          <a:prstGeom prst="rect">
            <a:avLst/>
          </a:prstGeom>
          <a:solidFill>
            <a:srgbClr val="1A4A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74320" y="6647688"/>
            <a:ext cx="11612880" cy="201168"/>
          </a:xfrm>
          <a:prstGeom prst="rect">
            <a:avLst/>
          </a:prstGeom>
          <a:noFill/>
        </p:spPr>
        <p:txBody>
          <a:bodyPr wrap="square"/>
          <a:lstStyle/>
          <a:p>
            <a:pPr algn="ctr"/>
            <a:r>
              <a:rPr sz="1100" b="0" i="0">
                <a:solidFill>
                  <a:srgbClr val="CCD6E0"/>
                </a:solidFill>
              </a:rPr>
              <a:t>ARIFTS Angers  ×  IRTS Normandie Caen  ×  FIGEM  |  Formation Coordinateur GEM</a:t>
            </a:r>
          </a:p>
        </p:txBody>
      </p:sp>
      <p:sp>
        <p:nvSpPr>
          <p:cNvPr id="7" name="TextBox 6"/>
          <p:cNvSpPr txBox="1"/>
          <p:nvPr/>
        </p:nvSpPr>
        <p:spPr>
          <a:xfrm>
            <a:off x="365760" y="1005840"/>
            <a:ext cx="11430000" cy="548640"/>
          </a:xfrm>
          <a:prstGeom prst="rect">
            <a:avLst/>
          </a:prstGeom>
          <a:noFill/>
        </p:spPr>
        <p:txBody>
          <a:bodyPr wrap="square"/>
          <a:lstStyle/>
          <a:p>
            <a:pPr algn="ctr"/>
            <a:r>
              <a:rPr sz="2100" b="1" i="1">
                <a:solidFill>
                  <a:srgbClr val="E5A000"/>
                </a:solidFill>
              </a:rPr>
              <a:t>La formation s'adresse exclusivement aux professionnel·les déjà en poste dans un GEM</a:t>
            </a:r>
          </a:p>
        </p:txBody>
      </p:sp>
      <p:sp>
        <p:nvSpPr>
          <p:cNvPr id="8" name="Rectangle 7"/>
          <p:cNvSpPr/>
          <p:nvPr/>
        </p:nvSpPr>
        <p:spPr>
          <a:xfrm>
            <a:off x="365760" y="1737360"/>
            <a:ext cx="5669280" cy="4389120"/>
          </a:xfrm>
          <a:prstGeom prst="rect">
            <a:avLst/>
          </a:prstGeom>
          <a:solidFill>
            <a:srgbClr val="1A4A7C"/>
          </a:solidFill>
          <a:ln w="25400">
            <a:solidFill>
              <a:srgbClr val="00A8A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548640" y="1828800"/>
            <a:ext cx="731520" cy="731520"/>
          </a:xfrm>
          <a:prstGeom prst="rect">
            <a:avLst/>
          </a:prstGeom>
          <a:noFill/>
        </p:spPr>
        <p:txBody>
          <a:bodyPr wrap="square"/>
          <a:lstStyle/>
          <a:p>
            <a:pPr algn="l"/>
            <a:r>
              <a:rPr sz="4000" b="0" i="0"/>
              <a:t>👔</a:t>
            </a:r>
          </a:p>
        </p:txBody>
      </p:sp>
      <p:sp>
        <p:nvSpPr>
          <p:cNvPr id="10" name="TextBox 9"/>
          <p:cNvSpPr txBox="1"/>
          <p:nvPr/>
        </p:nvSpPr>
        <p:spPr>
          <a:xfrm>
            <a:off x="1371600" y="1828800"/>
            <a:ext cx="4572000" cy="594360"/>
          </a:xfrm>
          <a:prstGeom prst="rect">
            <a:avLst/>
          </a:prstGeom>
          <a:noFill/>
        </p:spPr>
        <p:txBody>
          <a:bodyPr wrap="square"/>
          <a:lstStyle/>
          <a:p>
            <a:pPr algn="l"/>
            <a:r>
              <a:rPr sz="2400" b="1" i="0">
                <a:solidFill>
                  <a:srgbClr val="FFFFFF"/>
                </a:solidFill>
              </a:rPr>
              <a:t>Coordinateurs de GEM</a:t>
            </a:r>
          </a:p>
        </p:txBody>
      </p:sp>
      <p:sp>
        <p:nvSpPr>
          <p:cNvPr id="11" name="TextBox 10"/>
          <p:cNvSpPr txBox="1"/>
          <p:nvPr/>
        </p:nvSpPr>
        <p:spPr>
          <a:xfrm>
            <a:off x="548640" y="2514600"/>
            <a:ext cx="5394960" cy="1097280"/>
          </a:xfrm>
          <a:prstGeom prst="rect">
            <a:avLst/>
          </a:prstGeom>
          <a:noFill/>
        </p:spPr>
        <p:txBody>
          <a:bodyPr wrap="square"/>
          <a:lstStyle/>
          <a:p>
            <a:pPr algn="l"/>
            <a:r>
              <a:rPr sz="1600" b="0" i="1" dirty="0" err="1">
                <a:solidFill>
                  <a:srgbClr val="CCD6E0"/>
                </a:solidFill>
              </a:rPr>
              <a:t>Professionnel·les</a:t>
            </a:r>
            <a:r>
              <a:rPr sz="1600" b="0" i="1" dirty="0">
                <a:solidFill>
                  <a:srgbClr val="CCD6E0"/>
                </a:solidFill>
              </a:rPr>
              <a:t> </a:t>
            </a:r>
            <a:r>
              <a:rPr sz="1600" b="0" i="1" dirty="0" err="1">
                <a:solidFill>
                  <a:srgbClr val="CCD6E0"/>
                </a:solidFill>
              </a:rPr>
              <a:t>chargé·es</a:t>
            </a:r>
            <a:r>
              <a:rPr sz="1600" b="0" i="1" dirty="0">
                <a:solidFill>
                  <a:srgbClr val="CCD6E0"/>
                </a:solidFill>
              </a:rPr>
              <a:t> de la coordination administrative,
financière et </a:t>
            </a:r>
            <a:r>
              <a:rPr sz="1600" b="0" i="1" dirty="0" err="1">
                <a:solidFill>
                  <a:srgbClr val="CCD6E0"/>
                </a:solidFill>
              </a:rPr>
              <a:t>partenariale</a:t>
            </a:r>
            <a:r>
              <a:rPr sz="1600" b="0" i="1" dirty="0">
                <a:solidFill>
                  <a:srgbClr val="CCD6E0"/>
                </a:solidFill>
              </a:rPr>
              <a:t> d'un GEM</a:t>
            </a:r>
            <a:r>
              <a:rPr lang="fr-FR" sz="1600" b="0" i="1" dirty="0">
                <a:solidFill>
                  <a:srgbClr val="CCD6E0"/>
                </a:solidFill>
              </a:rPr>
              <a:t> en exercice</a:t>
            </a:r>
            <a:endParaRPr sz="1600" b="0" i="1" dirty="0">
              <a:solidFill>
                <a:srgbClr val="CCD6E0"/>
              </a:solidFill>
            </a:endParaRPr>
          </a:p>
        </p:txBody>
      </p:sp>
      <p:sp>
        <p:nvSpPr>
          <p:cNvPr id="12" name="Rectangle 11"/>
          <p:cNvSpPr/>
          <p:nvPr/>
        </p:nvSpPr>
        <p:spPr>
          <a:xfrm>
            <a:off x="502920" y="3703320"/>
            <a:ext cx="5394960" cy="54864"/>
          </a:xfrm>
          <a:prstGeom prst="rect">
            <a:avLst/>
          </a:prstGeom>
          <a:solidFill>
            <a:srgbClr val="00A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548640" y="3840480"/>
            <a:ext cx="5349240" cy="2103120"/>
          </a:xfrm>
          <a:prstGeom prst="rect">
            <a:avLst/>
          </a:prstGeom>
          <a:noFill/>
        </p:spPr>
        <p:txBody>
          <a:bodyPr wrap="square"/>
          <a:lstStyle/>
          <a:p>
            <a:pPr algn="l"/>
            <a:r>
              <a:rPr sz="1500" b="0" i="0" dirty="0">
                <a:solidFill>
                  <a:srgbClr val="FFFFFF"/>
                </a:solidFill>
              </a:rPr>
              <a:t>✔  En poste dans un GEM au moment de la candidature
✔  Mission de coordination effective (</a:t>
            </a:r>
            <a:r>
              <a:rPr sz="1500" b="0" i="0" dirty="0" err="1">
                <a:solidFill>
                  <a:srgbClr val="FFFFFF"/>
                </a:solidFill>
              </a:rPr>
              <a:t>contrat</a:t>
            </a:r>
            <a:r>
              <a:rPr sz="1500" b="0" i="0" dirty="0">
                <a:solidFill>
                  <a:srgbClr val="FFFFFF"/>
                </a:solidFill>
              </a:rPr>
              <a:t> de travail)
✔</a:t>
            </a:r>
            <a:r>
              <a:rPr lang="fr-FR" sz="1500" b="0" i="0" dirty="0">
                <a:solidFill>
                  <a:srgbClr val="FFFFFF"/>
                </a:solidFill>
              </a:rPr>
              <a:t>•ayant suivi le socle 1 de la formation « Faire Vivre son GEM dans l’</a:t>
            </a:r>
            <a:r>
              <a:rPr lang="fr-FR" sz="1500" dirty="0">
                <a:solidFill>
                  <a:srgbClr val="FFFFFF"/>
                </a:solidFill>
              </a:rPr>
              <a:t>e</a:t>
            </a:r>
            <a:r>
              <a:rPr lang="fr-FR" sz="1500" b="0" i="0" dirty="0">
                <a:solidFill>
                  <a:srgbClr val="FFFFFF"/>
                </a:solidFill>
              </a:rPr>
              <a:t>sprit du Cahier des charges ou ayant suivi les formations organisées par : FNAPSY ou UNAFTC</a:t>
            </a:r>
          </a:p>
          <a:p>
            <a:pPr algn="l"/>
            <a:endParaRPr sz="1500" b="0" i="0" dirty="0">
              <a:solidFill>
                <a:srgbClr val="FFFFFF"/>
              </a:solidFill>
            </a:endParaRPr>
          </a:p>
        </p:txBody>
      </p:sp>
      <p:sp>
        <p:nvSpPr>
          <p:cNvPr id="14" name="Rectangle 13"/>
          <p:cNvSpPr/>
          <p:nvPr/>
        </p:nvSpPr>
        <p:spPr>
          <a:xfrm>
            <a:off x="6309360" y="1737360"/>
            <a:ext cx="5669280" cy="4389120"/>
          </a:xfrm>
          <a:prstGeom prst="rect">
            <a:avLst/>
          </a:prstGeom>
          <a:solidFill>
            <a:srgbClr val="1A4A7C"/>
          </a:solidFill>
          <a:ln w="25400">
            <a:solidFill>
              <a:srgbClr val="00A8A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492240" y="1828800"/>
            <a:ext cx="731520" cy="731520"/>
          </a:xfrm>
          <a:prstGeom prst="rect">
            <a:avLst/>
          </a:prstGeom>
          <a:noFill/>
        </p:spPr>
        <p:txBody>
          <a:bodyPr wrap="square"/>
          <a:lstStyle/>
          <a:p>
            <a:pPr algn="l"/>
            <a:r>
              <a:rPr sz="4000" b="0" i="0"/>
              <a:t>🎨</a:t>
            </a:r>
          </a:p>
        </p:txBody>
      </p:sp>
      <p:sp>
        <p:nvSpPr>
          <p:cNvPr id="16" name="TextBox 15"/>
          <p:cNvSpPr txBox="1"/>
          <p:nvPr/>
        </p:nvSpPr>
        <p:spPr>
          <a:xfrm>
            <a:off x="7315200" y="1828800"/>
            <a:ext cx="4572000" cy="594360"/>
          </a:xfrm>
          <a:prstGeom prst="rect">
            <a:avLst/>
          </a:prstGeom>
          <a:noFill/>
        </p:spPr>
        <p:txBody>
          <a:bodyPr wrap="square"/>
          <a:lstStyle/>
          <a:p>
            <a:pPr algn="l"/>
            <a:r>
              <a:rPr sz="2400" b="1" i="0">
                <a:solidFill>
                  <a:srgbClr val="FFFFFF"/>
                </a:solidFill>
              </a:rPr>
              <a:t>Animateurs de GEM</a:t>
            </a:r>
          </a:p>
        </p:txBody>
      </p:sp>
      <p:sp>
        <p:nvSpPr>
          <p:cNvPr id="17" name="TextBox 16"/>
          <p:cNvSpPr txBox="1"/>
          <p:nvPr/>
        </p:nvSpPr>
        <p:spPr>
          <a:xfrm>
            <a:off x="6492240" y="2514600"/>
            <a:ext cx="5394960" cy="1097280"/>
          </a:xfrm>
          <a:prstGeom prst="rect">
            <a:avLst/>
          </a:prstGeom>
          <a:noFill/>
        </p:spPr>
        <p:txBody>
          <a:bodyPr wrap="square"/>
          <a:lstStyle/>
          <a:p>
            <a:pPr algn="l"/>
            <a:r>
              <a:rPr sz="1600" b="0" i="1" dirty="0" err="1">
                <a:solidFill>
                  <a:srgbClr val="CCD6E0"/>
                </a:solidFill>
              </a:rPr>
              <a:t>Professionnel·les</a:t>
            </a:r>
            <a:r>
              <a:rPr sz="1600" b="0" i="1" dirty="0">
                <a:solidFill>
                  <a:srgbClr val="CCD6E0"/>
                </a:solidFill>
              </a:rPr>
              <a:t> </a:t>
            </a:r>
            <a:r>
              <a:rPr sz="1600" b="0" i="1" dirty="0" err="1">
                <a:solidFill>
                  <a:srgbClr val="CCD6E0"/>
                </a:solidFill>
              </a:rPr>
              <a:t>animant</a:t>
            </a:r>
            <a:r>
              <a:rPr sz="1600" b="0" i="1" dirty="0">
                <a:solidFill>
                  <a:srgbClr val="CCD6E0"/>
                </a:solidFill>
              </a:rPr>
              <a:t> les </a:t>
            </a:r>
            <a:r>
              <a:rPr sz="1600" b="0" i="1" dirty="0" err="1">
                <a:solidFill>
                  <a:srgbClr val="CCD6E0"/>
                </a:solidFill>
              </a:rPr>
              <a:t>activités</a:t>
            </a:r>
            <a:r>
              <a:rPr sz="1600" b="0" i="1" dirty="0">
                <a:solidFill>
                  <a:srgbClr val="CCD6E0"/>
                </a:solidFill>
              </a:rPr>
              <a:t>, </a:t>
            </a:r>
            <a:r>
              <a:rPr sz="1600" b="0" i="1" dirty="0" err="1">
                <a:solidFill>
                  <a:srgbClr val="CCD6E0"/>
                </a:solidFill>
              </a:rPr>
              <a:t>facilitant</a:t>
            </a:r>
            <a:r>
              <a:rPr sz="1600" b="0" i="1" dirty="0">
                <a:solidFill>
                  <a:srgbClr val="CCD6E0"/>
                </a:solidFill>
              </a:rPr>
              <a:t> la vie </a:t>
            </a:r>
            <a:r>
              <a:rPr sz="1600" b="0" i="1" dirty="0" err="1">
                <a:solidFill>
                  <a:srgbClr val="CCD6E0"/>
                </a:solidFill>
              </a:rPr>
              <a:t>sociale</a:t>
            </a:r>
            <a:r>
              <a:rPr sz="1600" b="0" i="1" dirty="0">
                <a:solidFill>
                  <a:srgbClr val="CCD6E0"/>
                </a:solidFill>
              </a:rPr>
              <a:t>
et </a:t>
            </a:r>
            <a:r>
              <a:rPr sz="1600" b="0" i="1" dirty="0" err="1">
                <a:solidFill>
                  <a:srgbClr val="CCD6E0"/>
                </a:solidFill>
              </a:rPr>
              <a:t>accompagnant</a:t>
            </a:r>
            <a:r>
              <a:rPr sz="1600" b="0" i="1" dirty="0">
                <a:solidFill>
                  <a:srgbClr val="CCD6E0"/>
                </a:solidFill>
              </a:rPr>
              <a:t> les </a:t>
            </a:r>
            <a:r>
              <a:rPr sz="1600" b="0" i="1" dirty="0" err="1">
                <a:solidFill>
                  <a:srgbClr val="CCD6E0"/>
                </a:solidFill>
              </a:rPr>
              <a:t>membres</a:t>
            </a:r>
            <a:r>
              <a:rPr sz="1600" b="0" i="1" dirty="0">
                <a:solidFill>
                  <a:srgbClr val="CCD6E0"/>
                </a:solidFill>
              </a:rPr>
              <a:t> au </a:t>
            </a:r>
            <a:r>
              <a:rPr sz="1600" b="0" i="1" dirty="0" err="1">
                <a:solidFill>
                  <a:srgbClr val="CCD6E0"/>
                </a:solidFill>
              </a:rPr>
              <a:t>quotidien</a:t>
            </a:r>
            <a:r>
              <a:rPr lang="fr-FR" sz="1600" b="0" i="1" dirty="0">
                <a:solidFill>
                  <a:srgbClr val="CCD6E0"/>
                </a:solidFill>
              </a:rPr>
              <a:t> en exercice</a:t>
            </a:r>
            <a:r>
              <a:rPr sz="1600" b="0" i="1" dirty="0">
                <a:solidFill>
                  <a:srgbClr val="CCD6E0"/>
                </a:solidFill>
              </a:rPr>
              <a:t>.</a:t>
            </a:r>
          </a:p>
        </p:txBody>
      </p:sp>
      <p:sp>
        <p:nvSpPr>
          <p:cNvPr id="18" name="Rectangle 17"/>
          <p:cNvSpPr/>
          <p:nvPr/>
        </p:nvSpPr>
        <p:spPr>
          <a:xfrm>
            <a:off x="6446520" y="3703320"/>
            <a:ext cx="5394960" cy="54864"/>
          </a:xfrm>
          <a:prstGeom prst="rect">
            <a:avLst/>
          </a:prstGeom>
          <a:solidFill>
            <a:srgbClr val="00A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6492240" y="3840480"/>
            <a:ext cx="5349240" cy="2103120"/>
          </a:xfrm>
          <a:prstGeom prst="rect">
            <a:avLst/>
          </a:prstGeom>
          <a:noFill/>
        </p:spPr>
        <p:txBody>
          <a:bodyPr wrap="square"/>
          <a:lstStyle/>
          <a:p>
            <a:pPr algn="l"/>
            <a:r>
              <a:rPr sz="1500" b="0" i="0" dirty="0">
                <a:solidFill>
                  <a:srgbClr val="FFFFFF"/>
                </a:solidFill>
              </a:rPr>
              <a:t>✔  En poste dans un GEM au moment de la candidature
✔  Mission </a:t>
            </a:r>
            <a:r>
              <a:rPr sz="1500" b="0" i="0" dirty="0" err="1">
                <a:solidFill>
                  <a:srgbClr val="FFFFFF"/>
                </a:solidFill>
              </a:rPr>
              <a:t>d'animation</a:t>
            </a:r>
            <a:r>
              <a:rPr sz="1500" b="0" i="0" dirty="0">
                <a:solidFill>
                  <a:srgbClr val="FFFFFF"/>
                </a:solidFill>
              </a:rPr>
              <a:t> effective (</a:t>
            </a:r>
            <a:r>
              <a:rPr sz="1500" b="0" i="0" dirty="0" err="1">
                <a:solidFill>
                  <a:srgbClr val="FFFFFF"/>
                </a:solidFill>
              </a:rPr>
              <a:t>contrat</a:t>
            </a:r>
            <a:r>
              <a:rPr sz="1500" b="0" i="0" dirty="0">
                <a:solidFill>
                  <a:srgbClr val="FFFFFF"/>
                </a:solidFill>
              </a:rPr>
              <a:t> de travail)
✔</a:t>
            </a:r>
            <a:r>
              <a:rPr lang="fr-FR" sz="1500" b="0" i="0" dirty="0">
                <a:solidFill>
                  <a:srgbClr val="FFFFFF"/>
                </a:solidFill>
              </a:rPr>
              <a:t> ayant suivi le socle 1 de la formation « Faire Vivre son GEM dans l’esprit du Cahier des charges ou ayant suivi les formations organisées par : FNAPSY ou UNAFTC</a:t>
            </a:r>
            <a:endParaRPr sz="1500" b="0" i="0" dirty="0">
              <a:solidFill>
                <a:srgbClr val="FFFFFF"/>
              </a:solidFill>
            </a:endParaRPr>
          </a:p>
        </p:txBody>
      </p:sp>
      <p:sp>
        <p:nvSpPr>
          <p:cNvPr id="20" name="Rectangle 19"/>
          <p:cNvSpPr/>
          <p:nvPr/>
        </p:nvSpPr>
        <p:spPr>
          <a:xfrm>
            <a:off x="365760" y="6309360"/>
            <a:ext cx="11430000" cy="274320"/>
          </a:xfrm>
          <a:prstGeom prst="rect">
            <a:avLst/>
          </a:prstGeom>
          <a:solidFill>
            <a:srgbClr val="122B4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0F7FF"/>
        </a:solidFill>
        <a:effectLst/>
      </p:bgPr>
    </p:bg>
    <p:spTree>
      <p:nvGrpSpPr>
        <p:cNvPr id="1" name=""/>
        <p:cNvGrpSpPr/>
        <p:nvPr/>
      </p:nvGrpSpPr>
      <p:grpSpPr>
        <a:xfrm>
          <a:off x="0" y="0"/>
          <a:ext cx="0" cy="0"/>
          <a:chOff x="0" y="0"/>
          <a:chExt cx="0" cy="0"/>
        </a:xfrm>
      </p:grpSpPr>
      <p:sp>
        <p:nvSpPr>
          <p:cNvPr id="2" name="Rectangle 1"/>
          <p:cNvSpPr/>
          <p:nvPr/>
        </p:nvSpPr>
        <p:spPr>
          <a:xfrm>
            <a:off x="0" y="0"/>
            <a:ext cx="12188952" cy="109728"/>
          </a:xfrm>
          <a:prstGeom prst="rect">
            <a:avLst/>
          </a:prstGeom>
          <a:solidFill>
            <a:srgbClr val="00A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109728"/>
            <a:ext cx="12188952" cy="777240"/>
          </a:xfrm>
          <a:prstGeom prst="rect">
            <a:avLst/>
          </a:prstGeom>
          <a:solidFill>
            <a:srgbClr val="1A4A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320040" y="137160"/>
            <a:ext cx="11521440" cy="713232"/>
          </a:xfrm>
          <a:prstGeom prst="rect">
            <a:avLst/>
          </a:prstGeom>
          <a:noFill/>
        </p:spPr>
        <p:txBody>
          <a:bodyPr wrap="square"/>
          <a:lstStyle/>
          <a:p>
            <a:pPr algn="l"/>
            <a:r>
              <a:rPr sz="2600" b="1" i="0" dirty="0" err="1">
                <a:solidFill>
                  <a:srgbClr val="FFFFFF"/>
                </a:solidFill>
              </a:rPr>
              <a:t>Compétences</a:t>
            </a:r>
            <a:r>
              <a:rPr sz="2600" b="1" i="0" dirty="0">
                <a:solidFill>
                  <a:srgbClr val="FFFFFF"/>
                </a:solidFill>
              </a:rPr>
              <a:t> </a:t>
            </a:r>
            <a:r>
              <a:rPr sz="2600" b="1" i="0" dirty="0" err="1">
                <a:solidFill>
                  <a:srgbClr val="FFFFFF"/>
                </a:solidFill>
              </a:rPr>
              <a:t>visées</a:t>
            </a:r>
            <a:r>
              <a:rPr sz="2600" b="1" i="0" dirty="0">
                <a:solidFill>
                  <a:srgbClr val="FFFFFF"/>
                </a:solidFill>
              </a:rPr>
              <a:t> — 6 blocs</a:t>
            </a:r>
            <a:r>
              <a:rPr lang="fr-FR" sz="2600" b="1" i="0" dirty="0">
                <a:solidFill>
                  <a:srgbClr val="FFFFFF"/>
                </a:solidFill>
              </a:rPr>
              <a:t> – 6 modules de formation</a:t>
            </a:r>
            <a:endParaRPr sz="2600" b="1" i="0" dirty="0">
              <a:solidFill>
                <a:srgbClr val="FFFFFF"/>
              </a:solidFill>
            </a:endParaRPr>
          </a:p>
        </p:txBody>
      </p:sp>
      <p:sp>
        <p:nvSpPr>
          <p:cNvPr id="5" name="Rectangle 4"/>
          <p:cNvSpPr/>
          <p:nvPr/>
        </p:nvSpPr>
        <p:spPr>
          <a:xfrm>
            <a:off x="0" y="6629400"/>
            <a:ext cx="12188952" cy="228600"/>
          </a:xfrm>
          <a:prstGeom prst="rect">
            <a:avLst/>
          </a:prstGeom>
          <a:solidFill>
            <a:srgbClr val="1A4A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74320" y="6592824"/>
            <a:ext cx="11612880" cy="256032"/>
          </a:xfrm>
          <a:prstGeom prst="rect">
            <a:avLst/>
          </a:prstGeom>
          <a:noFill/>
        </p:spPr>
        <p:txBody>
          <a:bodyPr wrap="square"/>
          <a:lstStyle/>
          <a:p>
            <a:pPr algn="ctr"/>
            <a:r>
              <a:rPr lang="fr-FR" sz="1600" b="0" i="0" dirty="0">
                <a:solidFill>
                  <a:srgbClr val="CCD6E0"/>
                </a:solidFill>
              </a:rPr>
              <a:t>Module Transversal : Analyse de la pratique professionnelle (12h)</a:t>
            </a:r>
            <a:endParaRPr sz="1600" b="0" i="0" dirty="0">
              <a:solidFill>
                <a:srgbClr val="CCD6E0"/>
              </a:solidFill>
            </a:endParaRPr>
          </a:p>
        </p:txBody>
      </p:sp>
      <p:sp>
        <p:nvSpPr>
          <p:cNvPr id="7" name="TextBox 6"/>
          <p:cNvSpPr txBox="1"/>
          <p:nvPr/>
        </p:nvSpPr>
        <p:spPr>
          <a:xfrm>
            <a:off x="365760" y="1005840"/>
            <a:ext cx="11430000" cy="502920"/>
          </a:xfrm>
          <a:prstGeom prst="rect">
            <a:avLst/>
          </a:prstGeom>
          <a:noFill/>
        </p:spPr>
        <p:txBody>
          <a:bodyPr wrap="square"/>
          <a:lstStyle/>
          <a:p>
            <a:pPr algn="l"/>
            <a:r>
              <a:rPr sz="1900" b="0" i="1">
                <a:solidFill>
                  <a:srgbClr val="1A4A7C"/>
                </a:solidFill>
              </a:rPr>
              <a:t>À l'issue de la formation, le·la professionnel·le est capable de :</a:t>
            </a:r>
          </a:p>
        </p:txBody>
      </p:sp>
      <p:sp>
        <p:nvSpPr>
          <p:cNvPr id="8" name="Rectangle 7"/>
          <p:cNvSpPr/>
          <p:nvPr/>
        </p:nvSpPr>
        <p:spPr>
          <a:xfrm>
            <a:off x="274320" y="1645920"/>
            <a:ext cx="594360" cy="1463040"/>
          </a:xfrm>
          <a:prstGeom prst="rect">
            <a:avLst/>
          </a:prstGeom>
          <a:solidFill>
            <a:srgbClr val="00A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274320" y="2148840"/>
            <a:ext cx="594360" cy="502920"/>
          </a:xfrm>
          <a:prstGeom prst="rect">
            <a:avLst/>
          </a:prstGeom>
          <a:noFill/>
        </p:spPr>
        <p:txBody>
          <a:bodyPr wrap="square"/>
          <a:lstStyle/>
          <a:p>
            <a:pPr algn="ctr"/>
            <a:r>
              <a:rPr lang="fr-FR" sz="1100" b="1" i="0" dirty="0">
                <a:solidFill>
                  <a:schemeClr val="bg1"/>
                </a:solidFill>
              </a:rPr>
              <a:t>M</a:t>
            </a:r>
            <a:r>
              <a:rPr sz="1100" b="1" i="0" dirty="0">
                <a:solidFill>
                  <a:srgbClr val="FFFFFF"/>
                </a:solidFill>
              </a:rPr>
              <a:t> 1</a:t>
            </a:r>
            <a:endParaRPr lang="fr-FR" sz="1100" b="1" i="0" dirty="0">
              <a:solidFill>
                <a:srgbClr val="FFFFFF"/>
              </a:solidFill>
            </a:endParaRPr>
          </a:p>
          <a:p>
            <a:pPr algn="ctr"/>
            <a:r>
              <a:rPr lang="fr-FR" sz="1100" b="1" i="0" dirty="0">
                <a:solidFill>
                  <a:srgbClr val="FFFFFF"/>
                </a:solidFill>
              </a:rPr>
              <a:t>(19h)</a:t>
            </a:r>
            <a:endParaRPr sz="1100" b="1" i="0" dirty="0">
              <a:solidFill>
                <a:srgbClr val="FFFFFF"/>
              </a:solidFill>
            </a:endParaRPr>
          </a:p>
        </p:txBody>
      </p:sp>
      <p:sp>
        <p:nvSpPr>
          <p:cNvPr id="10" name="TextBox 9"/>
          <p:cNvSpPr txBox="1"/>
          <p:nvPr/>
        </p:nvSpPr>
        <p:spPr>
          <a:xfrm>
            <a:off x="411480" y="1691640"/>
            <a:ext cx="365760" cy="411480"/>
          </a:xfrm>
          <a:prstGeom prst="rect">
            <a:avLst/>
          </a:prstGeom>
          <a:noFill/>
        </p:spPr>
        <p:txBody>
          <a:bodyPr wrap="square"/>
          <a:lstStyle/>
          <a:p>
            <a:pPr algn="ctr"/>
            <a:r>
              <a:rPr sz="2000" b="0" i="0"/>
              <a:t>🏠</a:t>
            </a:r>
          </a:p>
        </p:txBody>
      </p:sp>
      <p:sp>
        <p:nvSpPr>
          <p:cNvPr id="11" name="Rectangle 10"/>
          <p:cNvSpPr/>
          <p:nvPr/>
        </p:nvSpPr>
        <p:spPr>
          <a:xfrm>
            <a:off x="868680" y="1645920"/>
            <a:ext cx="5257800" cy="1463040"/>
          </a:xfrm>
          <a:prstGeom prst="rect">
            <a:avLst/>
          </a:prstGeom>
          <a:solidFill>
            <a:srgbClr val="E0F2FF"/>
          </a:solidFill>
          <a:ln w="9525">
            <a:solidFill>
              <a:srgbClr val="1A4A7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87552" y="1664208"/>
            <a:ext cx="5120640" cy="502920"/>
          </a:xfrm>
          <a:prstGeom prst="rect">
            <a:avLst/>
          </a:prstGeom>
          <a:noFill/>
        </p:spPr>
        <p:txBody>
          <a:bodyPr wrap="square"/>
          <a:lstStyle/>
          <a:p>
            <a:pPr algn="l"/>
            <a:r>
              <a:rPr lang="fr-FR" sz="1700" b="1" i="0" dirty="0">
                <a:solidFill>
                  <a:srgbClr val="1A4A7C"/>
                </a:solidFill>
              </a:rPr>
              <a:t>Faire vivre le GEM dans l'esprit du Cahier des charges </a:t>
            </a:r>
            <a:endParaRPr sz="1700" b="1" i="0" dirty="0">
              <a:solidFill>
                <a:srgbClr val="1A4A7C"/>
              </a:solidFill>
            </a:endParaRPr>
          </a:p>
        </p:txBody>
      </p:sp>
      <p:sp>
        <p:nvSpPr>
          <p:cNvPr id="13" name="TextBox 12"/>
          <p:cNvSpPr txBox="1"/>
          <p:nvPr/>
        </p:nvSpPr>
        <p:spPr>
          <a:xfrm>
            <a:off x="987552" y="2090056"/>
            <a:ext cx="5029200" cy="954895"/>
          </a:xfrm>
          <a:prstGeom prst="rect">
            <a:avLst/>
          </a:prstGeom>
          <a:noFill/>
        </p:spPr>
        <p:txBody>
          <a:bodyPr wrap="square"/>
          <a:lstStyle/>
          <a:p>
            <a:pPr algn="l"/>
            <a:r>
              <a:rPr lang="fr-FR" sz="1400" b="0" i="0" dirty="0">
                <a:solidFill>
                  <a:srgbClr val="1A2A3A"/>
                </a:solidFill>
              </a:rPr>
              <a:t>Historique et principes des GEM. Cadre réglementaire et juridique. Évolutions législatives : Autodétermination et inclusion. Périmètre d'actions spécifiques du coordinateur GEM   </a:t>
            </a:r>
          </a:p>
        </p:txBody>
      </p:sp>
      <p:sp>
        <p:nvSpPr>
          <p:cNvPr id="14" name="Rectangle 13"/>
          <p:cNvSpPr/>
          <p:nvPr/>
        </p:nvSpPr>
        <p:spPr>
          <a:xfrm>
            <a:off x="6263640" y="1645920"/>
            <a:ext cx="594360" cy="1463040"/>
          </a:xfrm>
          <a:prstGeom prst="rect">
            <a:avLst/>
          </a:prstGeom>
          <a:solidFill>
            <a:srgbClr val="00A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263640" y="2148840"/>
            <a:ext cx="594360" cy="502920"/>
          </a:xfrm>
          <a:prstGeom prst="rect">
            <a:avLst/>
          </a:prstGeom>
          <a:noFill/>
        </p:spPr>
        <p:txBody>
          <a:bodyPr wrap="square"/>
          <a:lstStyle/>
          <a:p>
            <a:pPr algn="ctr"/>
            <a:r>
              <a:rPr lang="fr-FR" sz="1100" b="1" dirty="0">
                <a:solidFill>
                  <a:srgbClr val="FFFFFF"/>
                </a:solidFill>
              </a:rPr>
              <a:t>M</a:t>
            </a:r>
            <a:r>
              <a:rPr sz="1100" b="1" i="0" dirty="0">
                <a:solidFill>
                  <a:srgbClr val="FFFFFF"/>
                </a:solidFill>
              </a:rPr>
              <a:t> 2</a:t>
            </a:r>
            <a:endParaRPr lang="fr-FR" sz="1100" b="1" i="0" dirty="0">
              <a:solidFill>
                <a:srgbClr val="FFFFFF"/>
              </a:solidFill>
            </a:endParaRPr>
          </a:p>
          <a:p>
            <a:pPr algn="ctr"/>
            <a:r>
              <a:rPr lang="fr-FR" sz="1100" b="1" i="0" dirty="0">
                <a:solidFill>
                  <a:srgbClr val="FFFFFF"/>
                </a:solidFill>
              </a:rPr>
              <a:t>(17h)</a:t>
            </a:r>
            <a:endParaRPr sz="1100" b="1" i="0" dirty="0">
              <a:solidFill>
                <a:srgbClr val="FFFFFF"/>
              </a:solidFill>
            </a:endParaRPr>
          </a:p>
        </p:txBody>
      </p:sp>
      <p:sp>
        <p:nvSpPr>
          <p:cNvPr id="16" name="TextBox 15"/>
          <p:cNvSpPr txBox="1"/>
          <p:nvPr/>
        </p:nvSpPr>
        <p:spPr>
          <a:xfrm>
            <a:off x="6400800" y="1691640"/>
            <a:ext cx="365760" cy="411480"/>
          </a:xfrm>
          <a:prstGeom prst="rect">
            <a:avLst/>
          </a:prstGeom>
          <a:noFill/>
        </p:spPr>
        <p:txBody>
          <a:bodyPr wrap="square"/>
          <a:lstStyle/>
          <a:p>
            <a:pPr algn="ctr"/>
            <a:r>
              <a:rPr sz="2000" b="0" i="0"/>
              <a:t>💚</a:t>
            </a:r>
          </a:p>
        </p:txBody>
      </p:sp>
      <p:sp>
        <p:nvSpPr>
          <p:cNvPr id="17" name="Rectangle 16"/>
          <p:cNvSpPr/>
          <p:nvPr/>
        </p:nvSpPr>
        <p:spPr>
          <a:xfrm>
            <a:off x="6858000" y="1581477"/>
            <a:ext cx="5257800" cy="1463040"/>
          </a:xfrm>
          <a:prstGeom prst="rect">
            <a:avLst/>
          </a:prstGeom>
          <a:solidFill>
            <a:srgbClr val="E0F2FF"/>
          </a:solidFill>
          <a:ln w="9525">
            <a:solidFill>
              <a:srgbClr val="1A4A7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976872" y="1737359"/>
            <a:ext cx="5029200" cy="634635"/>
          </a:xfrm>
          <a:prstGeom prst="rect">
            <a:avLst/>
          </a:prstGeom>
          <a:noFill/>
        </p:spPr>
        <p:txBody>
          <a:bodyPr wrap="square"/>
          <a:lstStyle/>
          <a:p>
            <a:pPr algn="l"/>
            <a:r>
              <a:rPr lang="fr-FR" sz="1800" b="1" i="0">
                <a:solidFill>
                  <a:srgbClr val="1A4A7C"/>
                </a:solidFill>
              </a:rPr>
              <a:t>Accompagner le processus de rétablissement </a:t>
            </a:r>
            <a:endParaRPr sz="1800" b="1" i="0" dirty="0">
              <a:solidFill>
                <a:srgbClr val="1A4A7C"/>
              </a:solidFill>
            </a:endParaRPr>
          </a:p>
        </p:txBody>
      </p:sp>
      <p:sp>
        <p:nvSpPr>
          <p:cNvPr id="19" name="TextBox 18"/>
          <p:cNvSpPr txBox="1"/>
          <p:nvPr/>
        </p:nvSpPr>
        <p:spPr>
          <a:xfrm>
            <a:off x="6976872" y="2090056"/>
            <a:ext cx="5029200" cy="954896"/>
          </a:xfrm>
          <a:prstGeom prst="rect">
            <a:avLst/>
          </a:prstGeom>
          <a:noFill/>
        </p:spPr>
        <p:txBody>
          <a:bodyPr wrap="square"/>
          <a:lstStyle/>
          <a:p>
            <a:pPr algn="l"/>
            <a:r>
              <a:rPr lang="fr-FR" sz="1400" b="0" i="0" dirty="0">
                <a:solidFill>
                  <a:srgbClr val="1A2A3A"/>
                </a:solidFill>
              </a:rPr>
              <a:t>Comprendre le processus de rétablissement et ses principes fondamentaux. Développer une posture adaptée et des outils concrets pour accompagner le rétablissement. Encourager l’autonomie et l’</a:t>
            </a:r>
            <a:r>
              <a:rPr lang="fr-FR" sz="1400" b="0" i="0" dirty="0" err="1">
                <a:solidFill>
                  <a:srgbClr val="1A2A3A"/>
                </a:solidFill>
              </a:rPr>
              <a:t>empowerment</a:t>
            </a:r>
            <a:r>
              <a:rPr lang="fr-FR" sz="1400" b="0" i="0" dirty="0">
                <a:solidFill>
                  <a:srgbClr val="1A2A3A"/>
                </a:solidFill>
              </a:rPr>
              <a:t> des adhérents </a:t>
            </a:r>
          </a:p>
        </p:txBody>
      </p:sp>
      <p:sp>
        <p:nvSpPr>
          <p:cNvPr id="20" name="Rectangle 19"/>
          <p:cNvSpPr/>
          <p:nvPr/>
        </p:nvSpPr>
        <p:spPr>
          <a:xfrm>
            <a:off x="274320" y="3246120"/>
            <a:ext cx="594360" cy="1463040"/>
          </a:xfrm>
          <a:prstGeom prst="rect">
            <a:avLst/>
          </a:prstGeom>
          <a:solidFill>
            <a:srgbClr val="00A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274320" y="3749040"/>
            <a:ext cx="594360" cy="502920"/>
          </a:xfrm>
          <a:prstGeom prst="rect">
            <a:avLst/>
          </a:prstGeom>
          <a:noFill/>
        </p:spPr>
        <p:txBody>
          <a:bodyPr wrap="square"/>
          <a:lstStyle/>
          <a:p>
            <a:pPr algn="ctr"/>
            <a:r>
              <a:rPr lang="fr-FR" sz="1100" b="1" dirty="0">
                <a:solidFill>
                  <a:srgbClr val="FFFFFF"/>
                </a:solidFill>
              </a:rPr>
              <a:t>M</a:t>
            </a:r>
            <a:r>
              <a:rPr sz="1100" b="1" i="0" dirty="0">
                <a:solidFill>
                  <a:srgbClr val="FFFFFF"/>
                </a:solidFill>
              </a:rPr>
              <a:t> 3</a:t>
            </a:r>
            <a:endParaRPr lang="fr-FR" sz="1100" b="1" i="0" dirty="0">
              <a:solidFill>
                <a:srgbClr val="FFFFFF"/>
              </a:solidFill>
            </a:endParaRPr>
          </a:p>
          <a:p>
            <a:pPr algn="ctr"/>
            <a:r>
              <a:rPr lang="fr-FR" sz="1100" b="1" i="0" dirty="0">
                <a:solidFill>
                  <a:srgbClr val="FFFFFF"/>
                </a:solidFill>
              </a:rPr>
              <a:t>(23h)</a:t>
            </a:r>
            <a:endParaRPr sz="1100" b="1" i="0" dirty="0">
              <a:solidFill>
                <a:srgbClr val="FFFFFF"/>
              </a:solidFill>
            </a:endParaRPr>
          </a:p>
        </p:txBody>
      </p:sp>
      <p:sp>
        <p:nvSpPr>
          <p:cNvPr id="22" name="TextBox 21"/>
          <p:cNvSpPr txBox="1"/>
          <p:nvPr/>
        </p:nvSpPr>
        <p:spPr>
          <a:xfrm>
            <a:off x="411480" y="3291840"/>
            <a:ext cx="365760" cy="411480"/>
          </a:xfrm>
          <a:prstGeom prst="rect">
            <a:avLst/>
          </a:prstGeom>
          <a:noFill/>
        </p:spPr>
        <p:txBody>
          <a:bodyPr wrap="square"/>
          <a:lstStyle/>
          <a:p>
            <a:pPr algn="ctr"/>
            <a:r>
              <a:rPr sz="2000" b="0" i="0"/>
              <a:t>🙋</a:t>
            </a:r>
          </a:p>
        </p:txBody>
      </p:sp>
      <p:sp>
        <p:nvSpPr>
          <p:cNvPr id="23" name="Rectangle 22"/>
          <p:cNvSpPr/>
          <p:nvPr/>
        </p:nvSpPr>
        <p:spPr>
          <a:xfrm>
            <a:off x="868680" y="3246120"/>
            <a:ext cx="5257800" cy="1463040"/>
          </a:xfrm>
          <a:prstGeom prst="rect">
            <a:avLst/>
          </a:prstGeom>
          <a:solidFill>
            <a:srgbClr val="E0F2FF"/>
          </a:solidFill>
          <a:ln w="9525">
            <a:solidFill>
              <a:srgbClr val="1A4A7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987552" y="3337560"/>
            <a:ext cx="5029200" cy="502920"/>
          </a:xfrm>
          <a:prstGeom prst="rect">
            <a:avLst/>
          </a:prstGeom>
          <a:noFill/>
        </p:spPr>
        <p:txBody>
          <a:bodyPr wrap="square"/>
          <a:lstStyle/>
          <a:p>
            <a:pPr algn="l"/>
            <a:r>
              <a:rPr lang="fr-FR" sz="1800" b="1" i="0" dirty="0">
                <a:solidFill>
                  <a:srgbClr val="1A4A7C"/>
                </a:solidFill>
              </a:rPr>
              <a:t>Promouvoir l'autodétermination des adhérents </a:t>
            </a:r>
            <a:endParaRPr sz="1800" b="1" i="0" dirty="0">
              <a:solidFill>
                <a:srgbClr val="1A4A7C"/>
              </a:solidFill>
            </a:endParaRPr>
          </a:p>
        </p:txBody>
      </p:sp>
      <p:sp>
        <p:nvSpPr>
          <p:cNvPr id="25" name="TextBox 24"/>
          <p:cNvSpPr txBox="1"/>
          <p:nvPr/>
        </p:nvSpPr>
        <p:spPr>
          <a:xfrm>
            <a:off x="987552" y="3703320"/>
            <a:ext cx="5029200" cy="941832"/>
          </a:xfrm>
          <a:prstGeom prst="rect">
            <a:avLst/>
          </a:prstGeom>
          <a:noFill/>
        </p:spPr>
        <p:txBody>
          <a:bodyPr wrap="square"/>
          <a:lstStyle/>
          <a:p>
            <a:pPr algn="l"/>
            <a:r>
              <a:rPr lang="fr-FR" sz="1400" b="0" i="0" dirty="0">
                <a:solidFill>
                  <a:srgbClr val="1A2A3A"/>
                </a:solidFill>
              </a:rPr>
              <a:t>Définition et enjeux de l’autodétermination. Techniques pour favoriser la prise de décision autonome. Outils pour accompagner sans imposer </a:t>
            </a:r>
          </a:p>
        </p:txBody>
      </p:sp>
      <p:sp>
        <p:nvSpPr>
          <p:cNvPr id="26" name="Rectangle 25"/>
          <p:cNvSpPr/>
          <p:nvPr/>
        </p:nvSpPr>
        <p:spPr>
          <a:xfrm>
            <a:off x="6263640" y="3246120"/>
            <a:ext cx="594360" cy="1463040"/>
          </a:xfrm>
          <a:prstGeom prst="rect">
            <a:avLst/>
          </a:prstGeom>
          <a:solidFill>
            <a:srgbClr val="00A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6263640" y="3749040"/>
            <a:ext cx="594360" cy="502920"/>
          </a:xfrm>
          <a:prstGeom prst="rect">
            <a:avLst/>
          </a:prstGeom>
          <a:noFill/>
        </p:spPr>
        <p:txBody>
          <a:bodyPr wrap="square"/>
          <a:lstStyle/>
          <a:p>
            <a:pPr algn="ctr"/>
            <a:r>
              <a:rPr lang="fr-FR" sz="1100" b="1" dirty="0">
                <a:solidFill>
                  <a:srgbClr val="FFFFFF"/>
                </a:solidFill>
              </a:rPr>
              <a:t>M</a:t>
            </a:r>
            <a:r>
              <a:rPr sz="1100" b="1" i="0" dirty="0">
                <a:solidFill>
                  <a:srgbClr val="FFFFFF"/>
                </a:solidFill>
              </a:rPr>
              <a:t> 4</a:t>
            </a:r>
            <a:endParaRPr lang="fr-FR" sz="1100" b="1" i="0" dirty="0">
              <a:solidFill>
                <a:srgbClr val="FFFFFF"/>
              </a:solidFill>
            </a:endParaRPr>
          </a:p>
          <a:p>
            <a:pPr algn="ctr"/>
            <a:r>
              <a:rPr lang="fr-FR" sz="1100" b="1" i="0" dirty="0">
                <a:solidFill>
                  <a:srgbClr val="FFFFFF"/>
                </a:solidFill>
              </a:rPr>
              <a:t>(40h)</a:t>
            </a:r>
            <a:endParaRPr sz="1100" b="1" i="0" dirty="0">
              <a:solidFill>
                <a:srgbClr val="FFFFFF"/>
              </a:solidFill>
            </a:endParaRPr>
          </a:p>
        </p:txBody>
      </p:sp>
      <p:sp>
        <p:nvSpPr>
          <p:cNvPr id="28" name="TextBox 27"/>
          <p:cNvSpPr txBox="1"/>
          <p:nvPr/>
        </p:nvSpPr>
        <p:spPr>
          <a:xfrm>
            <a:off x="6400800" y="3291840"/>
            <a:ext cx="365760" cy="411480"/>
          </a:xfrm>
          <a:prstGeom prst="rect">
            <a:avLst/>
          </a:prstGeom>
          <a:noFill/>
        </p:spPr>
        <p:txBody>
          <a:bodyPr wrap="square"/>
          <a:lstStyle/>
          <a:p>
            <a:pPr algn="ctr"/>
            <a:r>
              <a:rPr sz="2000" b="0" i="0"/>
              <a:t>⚙️</a:t>
            </a:r>
          </a:p>
        </p:txBody>
      </p:sp>
      <p:sp>
        <p:nvSpPr>
          <p:cNvPr id="29" name="Rectangle 28"/>
          <p:cNvSpPr/>
          <p:nvPr/>
        </p:nvSpPr>
        <p:spPr>
          <a:xfrm>
            <a:off x="6858000" y="3182112"/>
            <a:ext cx="5257800" cy="1536192"/>
          </a:xfrm>
          <a:prstGeom prst="rect">
            <a:avLst/>
          </a:prstGeom>
          <a:solidFill>
            <a:srgbClr val="E0F2FF"/>
          </a:solidFill>
          <a:ln w="9525">
            <a:solidFill>
              <a:srgbClr val="1A4A7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6972300" y="3100249"/>
            <a:ext cx="5029200" cy="337457"/>
          </a:xfrm>
          <a:prstGeom prst="rect">
            <a:avLst/>
          </a:prstGeom>
          <a:noFill/>
        </p:spPr>
        <p:txBody>
          <a:bodyPr wrap="square"/>
          <a:lstStyle/>
          <a:p>
            <a:pPr algn="l"/>
            <a:r>
              <a:rPr sz="1800" b="1" i="0" dirty="0" err="1">
                <a:solidFill>
                  <a:srgbClr val="1A4A7C"/>
                </a:solidFill>
              </a:rPr>
              <a:t>Coordonner</a:t>
            </a:r>
            <a:r>
              <a:rPr sz="1800" b="1" i="0" dirty="0">
                <a:solidFill>
                  <a:srgbClr val="1A4A7C"/>
                </a:solidFill>
              </a:rPr>
              <a:t> un GEM</a:t>
            </a:r>
          </a:p>
        </p:txBody>
      </p:sp>
      <p:sp>
        <p:nvSpPr>
          <p:cNvPr id="31" name="TextBox 30"/>
          <p:cNvSpPr txBox="1"/>
          <p:nvPr/>
        </p:nvSpPr>
        <p:spPr>
          <a:xfrm>
            <a:off x="6995160" y="3450987"/>
            <a:ext cx="5029200" cy="1440182"/>
          </a:xfrm>
          <a:prstGeom prst="rect">
            <a:avLst/>
          </a:prstGeom>
          <a:noFill/>
        </p:spPr>
        <p:txBody>
          <a:bodyPr wrap="square"/>
          <a:lstStyle/>
          <a:p>
            <a:pPr algn="l"/>
            <a:r>
              <a:rPr lang="fr-FR" sz="1200" b="0" i="0" dirty="0">
                <a:solidFill>
                  <a:srgbClr val="1A2A3A"/>
                </a:solidFill>
              </a:rPr>
              <a:t>Participation et soutien de la gouvernance au sein d’un GEM. Gestion des conflits et résolution de problèmes (Entre adhérents, salariés, bénévoles). Stratégies d’animation et de médiation. Renforcer le Sentiment d'Appartenance et la Solidarité Collective. Gestion budgétaire et recherche de financements. Partenariats, réseaux et relations institutionnelles . Maîtrise du numérique et communication digitale </a:t>
            </a:r>
          </a:p>
        </p:txBody>
      </p:sp>
      <p:sp>
        <p:nvSpPr>
          <p:cNvPr id="32" name="Rectangle 31"/>
          <p:cNvSpPr/>
          <p:nvPr/>
        </p:nvSpPr>
        <p:spPr>
          <a:xfrm>
            <a:off x="274320" y="4846320"/>
            <a:ext cx="594360" cy="1463040"/>
          </a:xfrm>
          <a:prstGeom prst="rect">
            <a:avLst/>
          </a:prstGeom>
          <a:solidFill>
            <a:srgbClr val="00A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274320" y="5349240"/>
            <a:ext cx="594360" cy="502920"/>
          </a:xfrm>
          <a:prstGeom prst="rect">
            <a:avLst/>
          </a:prstGeom>
          <a:noFill/>
        </p:spPr>
        <p:txBody>
          <a:bodyPr wrap="square"/>
          <a:lstStyle/>
          <a:p>
            <a:pPr algn="ctr"/>
            <a:r>
              <a:rPr lang="fr-FR" sz="1100" b="1" dirty="0">
                <a:solidFill>
                  <a:srgbClr val="FFFFFF"/>
                </a:solidFill>
              </a:rPr>
              <a:t>M</a:t>
            </a:r>
            <a:r>
              <a:rPr sz="1100" b="1" i="0" dirty="0">
                <a:solidFill>
                  <a:srgbClr val="FFFFFF"/>
                </a:solidFill>
              </a:rPr>
              <a:t> 5</a:t>
            </a:r>
            <a:endParaRPr lang="fr-FR" sz="1100" b="1" i="0" dirty="0">
              <a:solidFill>
                <a:srgbClr val="FFFFFF"/>
              </a:solidFill>
            </a:endParaRPr>
          </a:p>
          <a:p>
            <a:pPr algn="ctr"/>
            <a:r>
              <a:rPr lang="fr-FR" sz="1100" b="1" i="0" dirty="0">
                <a:solidFill>
                  <a:srgbClr val="FFFFFF"/>
                </a:solidFill>
              </a:rPr>
              <a:t>(20h)</a:t>
            </a:r>
            <a:endParaRPr sz="1100" b="1" i="0" dirty="0">
              <a:solidFill>
                <a:srgbClr val="FFFFFF"/>
              </a:solidFill>
            </a:endParaRPr>
          </a:p>
        </p:txBody>
      </p:sp>
      <p:sp>
        <p:nvSpPr>
          <p:cNvPr id="34" name="TextBox 33"/>
          <p:cNvSpPr txBox="1"/>
          <p:nvPr/>
        </p:nvSpPr>
        <p:spPr>
          <a:xfrm>
            <a:off x="411480" y="4892040"/>
            <a:ext cx="365760" cy="411480"/>
          </a:xfrm>
          <a:prstGeom prst="rect">
            <a:avLst/>
          </a:prstGeom>
          <a:noFill/>
        </p:spPr>
        <p:txBody>
          <a:bodyPr wrap="square"/>
          <a:lstStyle/>
          <a:p>
            <a:pPr algn="ctr"/>
            <a:r>
              <a:rPr sz="2000" b="0" i="0"/>
              <a:t>🚨</a:t>
            </a:r>
          </a:p>
        </p:txBody>
      </p:sp>
      <p:sp>
        <p:nvSpPr>
          <p:cNvPr id="35" name="Rectangle 34"/>
          <p:cNvSpPr/>
          <p:nvPr/>
        </p:nvSpPr>
        <p:spPr>
          <a:xfrm>
            <a:off x="868680" y="4846320"/>
            <a:ext cx="5257800" cy="1463040"/>
          </a:xfrm>
          <a:prstGeom prst="rect">
            <a:avLst/>
          </a:prstGeom>
          <a:solidFill>
            <a:srgbClr val="E0F2FF"/>
          </a:solidFill>
          <a:ln w="9525">
            <a:solidFill>
              <a:srgbClr val="1A4A7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987552" y="4937760"/>
            <a:ext cx="5029200" cy="502920"/>
          </a:xfrm>
          <a:prstGeom prst="rect">
            <a:avLst/>
          </a:prstGeom>
          <a:noFill/>
        </p:spPr>
        <p:txBody>
          <a:bodyPr wrap="square"/>
          <a:lstStyle/>
          <a:p>
            <a:pPr algn="l"/>
            <a:r>
              <a:rPr lang="fr-FR" sz="1800" b="1" i="0" dirty="0">
                <a:solidFill>
                  <a:srgbClr val="1A4A7C"/>
                </a:solidFill>
              </a:rPr>
              <a:t>Gérer les situations critiques </a:t>
            </a:r>
            <a:r>
              <a:rPr sz="1800" b="1" i="0" dirty="0">
                <a:solidFill>
                  <a:srgbClr val="1A4A7C"/>
                </a:solidFill>
              </a:rPr>
              <a:t>(PSSM©)</a:t>
            </a:r>
          </a:p>
        </p:txBody>
      </p:sp>
      <p:sp>
        <p:nvSpPr>
          <p:cNvPr id="37" name="TextBox 36"/>
          <p:cNvSpPr txBox="1"/>
          <p:nvPr/>
        </p:nvSpPr>
        <p:spPr>
          <a:xfrm>
            <a:off x="987552" y="5440680"/>
            <a:ext cx="5029200" cy="804672"/>
          </a:xfrm>
          <a:prstGeom prst="rect">
            <a:avLst/>
          </a:prstGeom>
          <a:noFill/>
        </p:spPr>
        <p:txBody>
          <a:bodyPr wrap="square"/>
          <a:lstStyle/>
          <a:p>
            <a:pPr algn="l"/>
            <a:r>
              <a:rPr sz="1400" b="0" i="0">
                <a:solidFill>
                  <a:srgbClr val="1A2A3A"/>
                </a:solidFill>
              </a:rPr>
              <a:t>Premiers Secours en Santé Mentale : repérer une crise · intervenir en sécurité · orienter vers les ressources adaptées</a:t>
            </a:r>
          </a:p>
        </p:txBody>
      </p:sp>
      <p:sp>
        <p:nvSpPr>
          <p:cNvPr id="38" name="Rectangle 37"/>
          <p:cNvSpPr/>
          <p:nvPr/>
        </p:nvSpPr>
        <p:spPr>
          <a:xfrm>
            <a:off x="6263640" y="4846320"/>
            <a:ext cx="594360" cy="1463040"/>
          </a:xfrm>
          <a:prstGeom prst="rect">
            <a:avLst/>
          </a:prstGeom>
          <a:solidFill>
            <a:srgbClr val="00A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6190488" y="5349240"/>
            <a:ext cx="667512" cy="502920"/>
          </a:xfrm>
          <a:prstGeom prst="rect">
            <a:avLst/>
          </a:prstGeom>
          <a:noFill/>
        </p:spPr>
        <p:txBody>
          <a:bodyPr wrap="square"/>
          <a:lstStyle/>
          <a:p>
            <a:pPr algn="ctr"/>
            <a:r>
              <a:rPr sz="1100" b="1" i="0" dirty="0">
                <a:solidFill>
                  <a:srgbClr val="FFFFFF"/>
                </a:solidFill>
              </a:rPr>
              <a:t> 6</a:t>
            </a:r>
            <a:endParaRPr lang="fr-FR" sz="1100" b="1" i="0" dirty="0">
              <a:solidFill>
                <a:srgbClr val="FFFFFF"/>
              </a:solidFill>
            </a:endParaRPr>
          </a:p>
          <a:p>
            <a:pPr algn="ctr"/>
            <a:r>
              <a:rPr lang="fr-FR" sz="1100" b="1" i="0" dirty="0">
                <a:solidFill>
                  <a:srgbClr val="FFFFFF"/>
                </a:solidFill>
              </a:rPr>
              <a:t>(20.5h)</a:t>
            </a:r>
            <a:endParaRPr sz="1100" b="1" i="0" dirty="0">
              <a:solidFill>
                <a:srgbClr val="FFFFFF"/>
              </a:solidFill>
            </a:endParaRPr>
          </a:p>
        </p:txBody>
      </p:sp>
      <p:sp>
        <p:nvSpPr>
          <p:cNvPr id="40" name="TextBox 39"/>
          <p:cNvSpPr txBox="1"/>
          <p:nvPr/>
        </p:nvSpPr>
        <p:spPr>
          <a:xfrm>
            <a:off x="6400800" y="4892040"/>
            <a:ext cx="365760" cy="411480"/>
          </a:xfrm>
          <a:prstGeom prst="rect">
            <a:avLst/>
          </a:prstGeom>
          <a:noFill/>
        </p:spPr>
        <p:txBody>
          <a:bodyPr wrap="square"/>
          <a:lstStyle/>
          <a:p>
            <a:pPr algn="ctr"/>
            <a:r>
              <a:rPr sz="2000" b="0" i="0"/>
              <a:t>✨</a:t>
            </a:r>
          </a:p>
        </p:txBody>
      </p:sp>
      <p:sp>
        <p:nvSpPr>
          <p:cNvPr id="41" name="Rectangle 40"/>
          <p:cNvSpPr/>
          <p:nvPr/>
        </p:nvSpPr>
        <p:spPr>
          <a:xfrm>
            <a:off x="6858000" y="4846320"/>
            <a:ext cx="5257800" cy="1463040"/>
          </a:xfrm>
          <a:prstGeom prst="rect">
            <a:avLst/>
          </a:prstGeom>
          <a:solidFill>
            <a:srgbClr val="E0F2FF"/>
          </a:solidFill>
          <a:ln w="9525">
            <a:solidFill>
              <a:srgbClr val="1A4A7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TextBox 41"/>
          <p:cNvSpPr txBox="1"/>
          <p:nvPr/>
        </p:nvSpPr>
        <p:spPr>
          <a:xfrm>
            <a:off x="6995160" y="4863299"/>
            <a:ext cx="5029200" cy="367069"/>
          </a:xfrm>
          <a:prstGeom prst="rect">
            <a:avLst/>
          </a:prstGeom>
          <a:noFill/>
        </p:spPr>
        <p:txBody>
          <a:bodyPr wrap="square"/>
          <a:lstStyle/>
          <a:p>
            <a:pPr algn="l"/>
            <a:r>
              <a:rPr lang="fr-FR" sz="1800" b="1" i="0">
                <a:solidFill>
                  <a:srgbClr val="1A4A7C"/>
                </a:solidFill>
              </a:rPr>
              <a:t>Intervenir au sein d'un GEM spécialisé </a:t>
            </a:r>
            <a:endParaRPr sz="1800" b="1" i="0" dirty="0">
              <a:solidFill>
                <a:srgbClr val="1A4A7C"/>
              </a:solidFill>
            </a:endParaRPr>
          </a:p>
        </p:txBody>
      </p:sp>
      <p:sp>
        <p:nvSpPr>
          <p:cNvPr id="43" name="TextBox 42"/>
          <p:cNvSpPr txBox="1"/>
          <p:nvPr/>
        </p:nvSpPr>
        <p:spPr>
          <a:xfrm>
            <a:off x="7031736" y="5247348"/>
            <a:ext cx="5029200" cy="970572"/>
          </a:xfrm>
          <a:prstGeom prst="rect">
            <a:avLst/>
          </a:prstGeom>
          <a:noFill/>
        </p:spPr>
        <p:txBody>
          <a:bodyPr wrap="square"/>
          <a:lstStyle/>
          <a:p>
            <a:pPr algn="l"/>
            <a:r>
              <a:rPr lang="fr-FR" sz="1200" b="0" i="0" dirty="0">
                <a:solidFill>
                  <a:srgbClr val="1A2A3A"/>
                </a:solidFill>
              </a:rPr>
              <a:t>Accompagner les personnes présentant un TSA. Accompagner les personnes présentant des troubles </a:t>
            </a:r>
            <a:r>
              <a:rPr lang="fr-FR" sz="1200" b="0" i="0" dirty="0" err="1">
                <a:solidFill>
                  <a:srgbClr val="1A2A3A"/>
                </a:solidFill>
              </a:rPr>
              <a:t>cérébro-lésés</a:t>
            </a:r>
            <a:r>
              <a:rPr lang="fr-FR" sz="1200" dirty="0">
                <a:solidFill>
                  <a:srgbClr val="1A2A3A"/>
                </a:solidFill>
              </a:rPr>
              <a:t>. Accompagner les personnes présentant un trouble psychique spécifique. Accompagner un public jeune. GEM itinérant – Intervention en zones rurales et urbaines. Intergénérationnel et cohésion de groupe </a:t>
            </a:r>
            <a:endParaRPr sz="1200" b="0" i="0" dirty="0">
              <a:solidFill>
                <a:srgbClr val="1A2A3A"/>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0F7FF"/>
        </a:solidFill>
        <a:effectLst/>
      </p:bgPr>
    </p:bg>
    <p:spTree>
      <p:nvGrpSpPr>
        <p:cNvPr id="1" name=""/>
        <p:cNvGrpSpPr/>
        <p:nvPr/>
      </p:nvGrpSpPr>
      <p:grpSpPr>
        <a:xfrm>
          <a:off x="0" y="0"/>
          <a:ext cx="0" cy="0"/>
          <a:chOff x="0" y="0"/>
          <a:chExt cx="0" cy="0"/>
        </a:xfrm>
      </p:grpSpPr>
      <p:sp>
        <p:nvSpPr>
          <p:cNvPr id="2" name="Rectangle 1"/>
          <p:cNvSpPr/>
          <p:nvPr/>
        </p:nvSpPr>
        <p:spPr>
          <a:xfrm>
            <a:off x="0" y="0"/>
            <a:ext cx="12188952" cy="109728"/>
          </a:xfrm>
          <a:prstGeom prst="rect">
            <a:avLst/>
          </a:prstGeom>
          <a:solidFill>
            <a:srgbClr val="00A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109728"/>
            <a:ext cx="12188952" cy="777240"/>
          </a:xfrm>
          <a:prstGeom prst="rect">
            <a:avLst/>
          </a:prstGeom>
          <a:solidFill>
            <a:srgbClr val="1A4A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320040" y="137160"/>
            <a:ext cx="11521440" cy="713232"/>
          </a:xfrm>
          <a:prstGeom prst="rect">
            <a:avLst/>
          </a:prstGeom>
          <a:noFill/>
        </p:spPr>
        <p:txBody>
          <a:bodyPr wrap="square"/>
          <a:lstStyle/>
          <a:p>
            <a:pPr algn="l"/>
            <a:r>
              <a:rPr sz="2600" b="1" i="0">
                <a:solidFill>
                  <a:srgbClr val="FFFFFF"/>
                </a:solidFill>
              </a:rPr>
              <a:t>Contenus pédagogiques — Modalités</a:t>
            </a:r>
          </a:p>
        </p:txBody>
      </p:sp>
      <p:sp>
        <p:nvSpPr>
          <p:cNvPr id="5" name="Rectangle 4"/>
          <p:cNvSpPr/>
          <p:nvPr/>
        </p:nvSpPr>
        <p:spPr>
          <a:xfrm>
            <a:off x="0" y="6629400"/>
            <a:ext cx="12188952" cy="228600"/>
          </a:xfrm>
          <a:prstGeom prst="rect">
            <a:avLst/>
          </a:prstGeom>
          <a:solidFill>
            <a:srgbClr val="1A4A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74320" y="6647688"/>
            <a:ext cx="11612880" cy="201168"/>
          </a:xfrm>
          <a:prstGeom prst="rect">
            <a:avLst/>
          </a:prstGeom>
          <a:noFill/>
        </p:spPr>
        <p:txBody>
          <a:bodyPr wrap="square"/>
          <a:lstStyle/>
          <a:p>
            <a:pPr algn="ctr"/>
            <a:r>
              <a:rPr sz="1100" b="0" i="0">
                <a:solidFill>
                  <a:srgbClr val="CCD6E0"/>
                </a:solidFill>
              </a:rPr>
              <a:t>ARIFTS Angers  ×  IRTS Normandie Caen  ×  FIGEM  |  Formation Coordinateur GEM</a:t>
            </a:r>
          </a:p>
        </p:txBody>
      </p:sp>
      <p:sp>
        <p:nvSpPr>
          <p:cNvPr id="7" name="TextBox 6"/>
          <p:cNvSpPr txBox="1"/>
          <p:nvPr/>
        </p:nvSpPr>
        <p:spPr>
          <a:xfrm>
            <a:off x="365760" y="1005840"/>
            <a:ext cx="11430000" cy="502920"/>
          </a:xfrm>
          <a:prstGeom prst="rect">
            <a:avLst/>
          </a:prstGeom>
          <a:noFill/>
        </p:spPr>
        <p:txBody>
          <a:bodyPr wrap="square"/>
          <a:lstStyle/>
          <a:p>
            <a:pPr algn="ctr"/>
            <a:r>
              <a:rPr sz="1900" b="1" i="1">
                <a:solidFill>
                  <a:srgbClr val="1A4A7C"/>
                </a:solidFill>
              </a:rPr>
              <a:t>Une pédagogie active fondée sur l'alternance théorie / pratique / analyse de situations</a:t>
            </a:r>
          </a:p>
        </p:txBody>
      </p:sp>
      <p:sp>
        <p:nvSpPr>
          <p:cNvPr id="8" name="Rectangle 7"/>
          <p:cNvSpPr/>
          <p:nvPr/>
        </p:nvSpPr>
        <p:spPr>
          <a:xfrm>
            <a:off x="228600" y="1664208"/>
            <a:ext cx="3749039" cy="2212848"/>
          </a:xfrm>
          <a:prstGeom prst="rect">
            <a:avLst/>
          </a:prstGeom>
          <a:solidFill>
            <a:srgbClr val="E0F2FF"/>
          </a:solidFill>
          <a:ln w="9525">
            <a:solidFill>
              <a:srgbClr val="1A4A7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65760" y="1755648"/>
            <a:ext cx="502920" cy="502920"/>
          </a:xfrm>
          <a:prstGeom prst="rect">
            <a:avLst/>
          </a:prstGeom>
          <a:noFill/>
        </p:spPr>
        <p:txBody>
          <a:bodyPr wrap="square"/>
          <a:lstStyle/>
          <a:p>
            <a:pPr algn="l"/>
            <a:r>
              <a:rPr sz="2600" b="0" i="0"/>
              <a:t>📚</a:t>
            </a:r>
          </a:p>
        </p:txBody>
      </p:sp>
      <p:sp>
        <p:nvSpPr>
          <p:cNvPr id="10" name="TextBox 9"/>
          <p:cNvSpPr txBox="1"/>
          <p:nvPr/>
        </p:nvSpPr>
        <p:spPr>
          <a:xfrm>
            <a:off x="914400" y="1755648"/>
            <a:ext cx="2926080" cy="502920"/>
          </a:xfrm>
          <a:prstGeom prst="rect">
            <a:avLst/>
          </a:prstGeom>
          <a:noFill/>
        </p:spPr>
        <p:txBody>
          <a:bodyPr wrap="square"/>
          <a:lstStyle/>
          <a:p>
            <a:pPr algn="l"/>
            <a:r>
              <a:rPr sz="1700" b="1" i="0">
                <a:solidFill>
                  <a:srgbClr val="1A4A7C"/>
                </a:solidFill>
              </a:rPr>
              <a:t>Apports théoriques</a:t>
            </a:r>
          </a:p>
        </p:txBody>
      </p:sp>
      <p:sp>
        <p:nvSpPr>
          <p:cNvPr id="11" name="TextBox 10"/>
          <p:cNvSpPr txBox="1"/>
          <p:nvPr/>
        </p:nvSpPr>
        <p:spPr>
          <a:xfrm>
            <a:off x="365760" y="2304288"/>
            <a:ext cx="3474720" cy="1481328"/>
          </a:xfrm>
          <a:prstGeom prst="rect">
            <a:avLst/>
          </a:prstGeom>
          <a:noFill/>
        </p:spPr>
        <p:txBody>
          <a:bodyPr wrap="square"/>
          <a:lstStyle/>
          <a:p>
            <a:pPr algn="l"/>
            <a:r>
              <a:rPr sz="1300" b="0" i="0">
                <a:solidFill>
                  <a:srgbClr val="1A2A3A"/>
                </a:solidFill>
              </a:rPr>
              <a:t>• Cadre législatif et réglementaire des GEM
• Santé mentale, rétablissement, pairs-aidance
• Gestion associative, droit du travail
• Éthique et déontologie professionnelle</a:t>
            </a:r>
          </a:p>
        </p:txBody>
      </p:sp>
      <p:sp>
        <p:nvSpPr>
          <p:cNvPr id="12" name="Rectangle 11"/>
          <p:cNvSpPr/>
          <p:nvPr/>
        </p:nvSpPr>
        <p:spPr>
          <a:xfrm>
            <a:off x="4224528" y="1664208"/>
            <a:ext cx="3749039" cy="2212848"/>
          </a:xfrm>
          <a:prstGeom prst="rect">
            <a:avLst/>
          </a:prstGeom>
          <a:solidFill>
            <a:srgbClr val="E0F2FF"/>
          </a:solidFill>
          <a:ln w="9525">
            <a:solidFill>
              <a:srgbClr val="1A4A7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361688" y="1755648"/>
            <a:ext cx="502920" cy="502920"/>
          </a:xfrm>
          <a:prstGeom prst="rect">
            <a:avLst/>
          </a:prstGeom>
          <a:noFill/>
        </p:spPr>
        <p:txBody>
          <a:bodyPr wrap="square"/>
          <a:lstStyle/>
          <a:p>
            <a:pPr algn="l"/>
            <a:r>
              <a:rPr sz="2600" b="0" i="0"/>
              <a:t>🔍</a:t>
            </a:r>
          </a:p>
        </p:txBody>
      </p:sp>
      <p:sp>
        <p:nvSpPr>
          <p:cNvPr id="14" name="TextBox 13"/>
          <p:cNvSpPr txBox="1"/>
          <p:nvPr/>
        </p:nvSpPr>
        <p:spPr>
          <a:xfrm>
            <a:off x="4910328" y="1755648"/>
            <a:ext cx="2926080" cy="502920"/>
          </a:xfrm>
          <a:prstGeom prst="rect">
            <a:avLst/>
          </a:prstGeom>
          <a:noFill/>
        </p:spPr>
        <p:txBody>
          <a:bodyPr wrap="square"/>
          <a:lstStyle/>
          <a:p>
            <a:pPr algn="l"/>
            <a:r>
              <a:rPr sz="1700" b="1" i="0">
                <a:solidFill>
                  <a:srgbClr val="1A4A7C"/>
                </a:solidFill>
              </a:rPr>
              <a:t>Études de cas &amp; mises en situation</a:t>
            </a:r>
          </a:p>
        </p:txBody>
      </p:sp>
      <p:sp>
        <p:nvSpPr>
          <p:cNvPr id="15" name="TextBox 14"/>
          <p:cNvSpPr txBox="1"/>
          <p:nvPr/>
        </p:nvSpPr>
        <p:spPr>
          <a:xfrm>
            <a:off x="4361688" y="2304288"/>
            <a:ext cx="3474720" cy="1481328"/>
          </a:xfrm>
          <a:prstGeom prst="rect">
            <a:avLst/>
          </a:prstGeom>
          <a:noFill/>
        </p:spPr>
        <p:txBody>
          <a:bodyPr wrap="square"/>
          <a:lstStyle/>
          <a:p>
            <a:pPr algn="l"/>
            <a:r>
              <a:rPr sz="1300" b="0" i="0" dirty="0">
                <a:solidFill>
                  <a:srgbClr val="1A2A3A"/>
                </a:solidFill>
              </a:rPr>
              <a:t>• </a:t>
            </a:r>
            <a:r>
              <a:rPr sz="1300" b="0" i="0" dirty="0" err="1">
                <a:solidFill>
                  <a:srgbClr val="1A2A3A"/>
                </a:solidFill>
              </a:rPr>
              <a:t>Analyse</a:t>
            </a:r>
            <a:r>
              <a:rPr sz="1300" b="0" i="0" dirty="0">
                <a:solidFill>
                  <a:srgbClr val="1A2A3A"/>
                </a:solidFill>
              </a:rPr>
              <a:t> de GEM </a:t>
            </a:r>
            <a:r>
              <a:rPr sz="1300" b="0" i="0" dirty="0" err="1">
                <a:solidFill>
                  <a:srgbClr val="1A2A3A"/>
                </a:solidFill>
              </a:rPr>
              <a:t>existants</a:t>
            </a:r>
            <a:r>
              <a:rPr sz="1300" b="0" i="0" dirty="0">
                <a:solidFill>
                  <a:srgbClr val="1A2A3A"/>
                </a:solidFill>
              </a:rPr>
              <a:t> (</a:t>
            </a:r>
            <a:r>
              <a:rPr sz="1300" b="0" i="0" dirty="0" err="1">
                <a:solidFill>
                  <a:srgbClr val="1A2A3A"/>
                </a:solidFill>
              </a:rPr>
              <a:t>fonctionnements</a:t>
            </a:r>
            <a:r>
              <a:rPr sz="1300" b="0" i="0" dirty="0">
                <a:solidFill>
                  <a:srgbClr val="1A2A3A"/>
                </a:solidFill>
              </a:rPr>
              <a:t> </a:t>
            </a:r>
            <a:r>
              <a:rPr sz="1300" b="0" i="0" dirty="0" err="1">
                <a:solidFill>
                  <a:srgbClr val="1A2A3A"/>
                </a:solidFill>
              </a:rPr>
              <a:t>variés</a:t>
            </a:r>
            <a:r>
              <a:rPr sz="1300" b="0" i="0" dirty="0">
                <a:solidFill>
                  <a:srgbClr val="1A2A3A"/>
                </a:solidFill>
              </a:rPr>
              <a:t>)
• Simulations de situations </a:t>
            </a:r>
            <a:r>
              <a:rPr sz="1300" b="0" i="0" dirty="0" err="1">
                <a:solidFill>
                  <a:srgbClr val="1A2A3A"/>
                </a:solidFill>
              </a:rPr>
              <a:t>difficiles</a:t>
            </a:r>
            <a:r>
              <a:rPr sz="1300" b="0" i="0" dirty="0">
                <a:solidFill>
                  <a:srgbClr val="1A2A3A"/>
                </a:solidFill>
              </a:rPr>
              <a:t>
• Travail </a:t>
            </a:r>
            <a:r>
              <a:rPr sz="1300" b="0" i="0" dirty="0" err="1">
                <a:solidFill>
                  <a:srgbClr val="1A2A3A"/>
                </a:solidFill>
              </a:rPr>
              <a:t>en</a:t>
            </a:r>
            <a:r>
              <a:rPr sz="1300" b="0" i="0" dirty="0">
                <a:solidFill>
                  <a:srgbClr val="1A2A3A"/>
                </a:solidFill>
              </a:rPr>
              <a:t> sous-</a:t>
            </a:r>
            <a:r>
              <a:rPr sz="1300" b="0" i="0" dirty="0" err="1">
                <a:solidFill>
                  <a:srgbClr val="1A2A3A"/>
                </a:solidFill>
              </a:rPr>
              <a:t>groupes</a:t>
            </a:r>
            <a:r>
              <a:rPr sz="1300" b="0" i="0" dirty="0">
                <a:solidFill>
                  <a:srgbClr val="1A2A3A"/>
                </a:solidFill>
              </a:rPr>
              <a:t> 
• Jeux de </a:t>
            </a:r>
            <a:r>
              <a:rPr sz="1300" b="0" i="0" dirty="0" err="1">
                <a:solidFill>
                  <a:srgbClr val="1A2A3A"/>
                </a:solidFill>
              </a:rPr>
              <a:t>rôle</a:t>
            </a:r>
            <a:r>
              <a:rPr sz="1300" b="0" i="0" dirty="0">
                <a:solidFill>
                  <a:srgbClr val="1A2A3A"/>
                </a:solidFill>
              </a:rPr>
              <a:t> </a:t>
            </a:r>
            <a:r>
              <a:rPr sz="1300" b="0" i="0" dirty="0" err="1">
                <a:solidFill>
                  <a:srgbClr val="1A2A3A"/>
                </a:solidFill>
              </a:rPr>
              <a:t>coordonnés</a:t>
            </a:r>
            <a:r>
              <a:rPr sz="1300" b="0" i="0" dirty="0">
                <a:solidFill>
                  <a:srgbClr val="1A2A3A"/>
                </a:solidFill>
              </a:rPr>
              <a:t> par les </a:t>
            </a:r>
            <a:r>
              <a:rPr sz="1300" b="0" i="0" dirty="0" err="1">
                <a:solidFill>
                  <a:srgbClr val="1A2A3A"/>
                </a:solidFill>
              </a:rPr>
              <a:t>formateurs</a:t>
            </a:r>
            <a:endParaRPr sz="1300" b="0" i="0" dirty="0">
              <a:solidFill>
                <a:srgbClr val="1A2A3A"/>
              </a:solidFill>
            </a:endParaRPr>
          </a:p>
        </p:txBody>
      </p:sp>
      <p:sp>
        <p:nvSpPr>
          <p:cNvPr id="16" name="Rectangle 15"/>
          <p:cNvSpPr/>
          <p:nvPr/>
        </p:nvSpPr>
        <p:spPr>
          <a:xfrm>
            <a:off x="8220456" y="1664208"/>
            <a:ext cx="3749039" cy="2212848"/>
          </a:xfrm>
          <a:prstGeom prst="rect">
            <a:avLst/>
          </a:prstGeom>
          <a:solidFill>
            <a:srgbClr val="E0F2FF"/>
          </a:solidFill>
          <a:ln w="9525">
            <a:solidFill>
              <a:srgbClr val="1A4A7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8357616" y="1755648"/>
            <a:ext cx="502920" cy="502920"/>
          </a:xfrm>
          <a:prstGeom prst="rect">
            <a:avLst/>
          </a:prstGeom>
          <a:noFill/>
        </p:spPr>
        <p:txBody>
          <a:bodyPr wrap="square"/>
          <a:lstStyle/>
          <a:p>
            <a:pPr algn="l"/>
            <a:r>
              <a:rPr sz="2600" b="0" i="0"/>
              <a:t>✍️</a:t>
            </a:r>
          </a:p>
        </p:txBody>
      </p:sp>
      <p:sp>
        <p:nvSpPr>
          <p:cNvPr id="18" name="TextBox 17"/>
          <p:cNvSpPr txBox="1"/>
          <p:nvPr/>
        </p:nvSpPr>
        <p:spPr>
          <a:xfrm>
            <a:off x="8906256" y="1755648"/>
            <a:ext cx="2926080" cy="502920"/>
          </a:xfrm>
          <a:prstGeom prst="rect">
            <a:avLst/>
          </a:prstGeom>
          <a:noFill/>
        </p:spPr>
        <p:txBody>
          <a:bodyPr wrap="square"/>
          <a:lstStyle/>
          <a:p>
            <a:pPr algn="l"/>
            <a:r>
              <a:rPr sz="1700" b="1" i="0" dirty="0">
                <a:solidFill>
                  <a:srgbClr val="1A4A7C"/>
                </a:solidFill>
              </a:rPr>
              <a:t>Dossier </a:t>
            </a:r>
            <a:r>
              <a:rPr lang="fr-FR" sz="1700" b="1" dirty="0">
                <a:solidFill>
                  <a:srgbClr val="1A4A7C"/>
                </a:solidFill>
              </a:rPr>
              <a:t>de Pratiques Professionnelles</a:t>
            </a:r>
            <a:endParaRPr sz="1700" b="1" i="0" dirty="0">
              <a:solidFill>
                <a:srgbClr val="1A4A7C"/>
              </a:solidFill>
            </a:endParaRPr>
          </a:p>
        </p:txBody>
      </p:sp>
      <p:sp>
        <p:nvSpPr>
          <p:cNvPr id="19" name="TextBox 18"/>
          <p:cNvSpPr txBox="1"/>
          <p:nvPr/>
        </p:nvSpPr>
        <p:spPr>
          <a:xfrm>
            <a:off x="8357616" y="2304288"/>
            <a:ext cx="3474720" cy="1481328"/>
          </a:xfrm>
          <a:prstGeom prst="rect">
            <a:avLst/>
          </a:prstGeom>
          <a:noFill/>
        </p:spPr>
        <p:txBody>
          <a:bodyPr wrap="square"/>
          <a:lstStyle/>
          <a:p>
            <a:pPr algn="l"/>
            <a:r>
              <a:rPr sz="1300" b="0" i="0">
                <a:solidFill>
                  <a:srgbClr val="1A2A3A"/>
                </a:solidFill>
              </a:rPr>
              <a:t>• Rédaction tout au long de la formation
• 15-20 pages d'analyse réflexive
• Retour sur sa propre pratique de terrain
• Accompagnement individualisé par les formateurs</a:t>
            </a:r>
          </a:p>
        </p:txBody>
      </p:sp>
      <p:sp>
        <p:nvSpPr>
          <p:cNvPr id="20" name="Rectangle 19"/>
          <p:cNvSpPr/>
          <p:nvPr/>
        </p:nvSpPr>
        <p:spPr>
          <a:xfrm>
            <a:off x="228600" y="3995928"/>
            <a:ext cx="3749039" cy="2212848"/>
          </a:xfrm>
          <a:prstGeom prst="rect">
            <a:avLst/>
          </a:prstGeom>
          <a:solidFill>
            <a:srgbClr val="E0F2FF"/>
          </a:solidFill>
          <a:ln w="9525">
            <a:solidFill>
              <a:srgbClr val="1A4A7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365760" y="4087368"/>
            <a:ext cx="502920" cy="502920"/>
          </a:xfrm>
          <a:prstGeom prst="rect">
            <a:avLst/>
          </a:prstGeom>
          <a:noFill/>
        </p:spPr>
        <p:txBody>
          <a:bodyPr wrap="square"/>
          <a:lstStyle/>
          <a:p>
            <a:pPr algn="l"/>
            <a:r>
              <a:rPr sz="2600" b="0" i="0"/>
              <a:t>🗣️</a:t>
            </a:r>
          </a:p>
        </p:txBody>
      </p:sp>
      <p:sp>
        <p:nvSpPr>
          <p:cNvPr id="22" name="TextBox 21"/>
          <p:cNvSpPr txBox="1"/>
          <p:nvPr/>
        </p:nvSpPr>
        <p:spPr>
          <a:xfrm>
            <a:off x="914400" y="4087368"/>
            <a:ext cx="2926080" cy="502920"/>
          </a:xfrm>
          <a:prstGeom prst="rect">
            <a:avLst/>
          </a:prstGeom>
          <a:noFill/>
        </p:spPr>
        <p:txBody>
          <a:bodyPr wrap="square"/>
          <a:lstStyle/>
          <a:p>
            <a:pPr algn="l"/>
            <a:r>
              <a:rPr sz="1700" b="1" i="0">
                <a:solidFill>
                  <a:srgbClr val="1A4A7C"/>
                </a:solidFill>
              </a:rPr>
              <a:t>Analyse de pratiques professionnelles</a:t>
            </a:r>
          </a:p>
        </p:txBody>
      </p:sp>
      <p:sp>
        <p:nvSpPr>
          <p:cNvPr id="23" name="TextBox 22"/>
          <p:cNvSpPr txBox="1"/>
          <p:nvPr/>
        </p:nvSpPr>
        <p:spPr>
          <a:xfrm>
            <a:off x="365760" y="4636008"/>
            <a:ext cx="3474720" cy="1481328"/>
          </a:xfrm>
          <a:prstGeom prst="rect">
            <a:avLst/>
          </a:prstGeom>
          <a:noFill/>
        </p:spPr>
        <p:txBody>
          <a:bodyPr wrap="square"/>
          <a:lstStyle/>
          <a:p>
            <a:pPr algn="l"/>
            <a:r>
              <a:rPr sz="1300" b="0" i="0">
                <a:solidFill>
                  <a:srgbClr val="1A2A3A"/>
                </a:solidFill>
              </a:rPr>
              <a:t>• Séances dédiées intégrées dans chaque module
• Groupe d'intervision entre stagiaires
• Supervision croisée Angers-Caen
• Lien direct avec les situations vécues en GEM</a:t>
            </a:r>
          </a:p>
        </p:txBody>
      </p:sp>
      <p:sp>
        <p:nvSpPr>
          <p:cNvPr id="24" name="Rectangle 23"/>
          <p:cNvSpPr/>
          <p:nvPr/>
        </p:nvSpPr>
        <p:spPr>
          <a:xfrm>
            <a:off x="4224528" y="3995928"/>
            <a:ext cx="3749039" cy="2212848"/>
          </a:xfrm>
          <a:prstGeom prst="rect">
            <a:avLst/>
          </a:prstGeom>
          <a:solidFill>
            <a:srgbClr val="E0F2FF"/>
          </a:solidFill>
          <a:ln w="9525">
            <a:solidFill>
              <a:srgbClr val="1A4A7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4361688" y="4087368"/>
            <a:ext cx="502920" cy="502920"/>
          </a:xfrm>
          <a:prstGeom prst="rect">
            <a:avLst/>
          </a:prstGeom>
          <a:noFill/>
        </p:spPr>
        <p:txBody>
          <a:bodyPr wrap="square"/>
          <a:lstStyle/>
          <a:p>
            <a:pPr algn="l"/>
            <a:r>
              <a:rPr sz="2600" b="0" i="0"/>
              <a:t>🚨</a:t>
            </a:r>
          </a:p>
        </p:txBody>
      </p:sp>
      <p:sp>
        <p:nvSpPr>
          <p:cNvPr id="26" name="TextBox 25"/>
          <p:cNvSpPr txBox="1"/>
          <p:nvPr/>
        </p:nvSpPr>
        <p:spPr>
          <a:xfrm>
            <a:off x="4910328" y="4087368"/>
            <a:ext cx="2926080" cy="502920"/>
          </a:xfrm>
          <a:prstGeom prst="rect">
            <a:avLst/>
          </a:prstGeom>
          <a:noFill/>
        </p:spPr>
        <p:txBody>
          <a:bodyPr wrap="square"/>
          <a:lstStyle/>
          <a:p>
            <a:pPr algn="l"/>
            <a:r>
              <a:rPr sz="1700" b="1" i="0" dirty="0">
                <a:solidFill>
                  <a:srgbClr val="1A4A7C"/>
                </a:solidFill>
              </a:rPr>
              <a:t>Module PSSM© </a:t>
            </a:r>
            <a:r>
              <a:rPr lang="fr-FR" sz="1700" b="1" dirty="0">
                <a:solidFill>
                  <a:srgbClr val="1A4A7C"/>
                </a:solidFill>
              </a:rPr>
              <a:t>qualifiant</a:t>
            </a:r>
            <a:endParaRPr sz="1700" b="1" i="0" dirty="0">
              <a:solidFill>
                <a:srgbClr val="1A4A7C"/>
              </a:solidFill>
            </a:endParaRPr>
          </a:p>
        </p:txBody>
      </p:sp>
      <p:sp>
        <p:nvSpPr>
          <p:cNvPr id="27" name="TextBox 26"/>
          <p:cNvSpPr txBox="1"/>
          <p:nvPr/>
        </p:nvSpPr>
        <p:spPr>
          <a:xfrm>
            <a:off x="4361688" y="4636008"/>
            <a:ext cx="3474720" cy="1481328"/>
          </a:xfrm>
          <a:prstGeom prst="rect">
            <a:avLst/>
          </a:prstGeom>
          <a:noFill/>
        </p:spPr>
        <p:txBody>
          <a:bodyPr wrap="square"/>
          <a:lstStyle/>
          <a:p>
            <a:pPr algn="l"/>
            <a:r>
              <a:rPr sz="1300" b="0" i="0" dirty="0">
                <a:solidFill>
                  <a:srgbClr val="1A2A3A"/>
                </a:solidFill>
              </a:rPr>
              <a:t>• Formation </a:t>
            </a:r>
            <a:r>
              <a:rPr lang="fr-FR" sz="1300" dirty="0">
                <a:solidFill>
                  <a:srgbClr val="1A2A3A"/>
                </a:solidFill>
              </a:rPr>
              <a:t>qualifiante</a:t>
            </a:r>
            <a:r>
              <a:rPr sz="1300" b="0" i="0" dirty="0">
                <a:solidFill>
                  <a:srgbClr val="1A2A3A"/>
                </a:solidFill>
              </a:rPr>
              <a:t> Premiers Secours Santé </a:t>
            </a:r>
            <a:r>
              <a:rPr sz="1300" b="0" i="0" dirty="0" err="1">
                <a:solidFill>
                  <a:srgbClr val="1A2A3A"/>
                </a:solidFill>
              </a:rPr>
              <a:t>Mentale</a:t>
            </a:r>
            <a:r>
              <a:rPr sz="1300" b="0" i="0" dirty="0">
                <a:solidFill>
                  <a:srgbClr val="1A2A3A"/>
                </a:solidFill>
              </a:rPr>
              <a:t>
• </a:t>
            </a:r>
            <a:r>
              <a:rPr lang="fr-FR" sz="1300" dirty="0">
                <a:solidFill>
                  <a:srgbClr val="1A2A3A"/>
                </a:solidFill>
              </a:rPr>
              <a:t>20</a:t>
            </a:r>
            <a:r>
              <a:rPr sz="1300" b="0" i="0" dirty="0">
                <a:solidFill>
                  <a:srgbClr val="1A2A3A"/>
                </a:solidFill>
              </a:rPr>
              <a:t>h </a:t>
            </a:r>
            <a:r>
              <a:rPr sz="1300" b="0" i="0" dirty="0" err="1">
                <a:solidFill>
                  <a:srgbClr val="1A2A3A"/>
                </a:solidFill>
              </a:rPr>
              <a:t>en</a:t>
            </a:r>
            <a:r>
              <a:rPr sz="1300" b="0" i="0" dirty="0">
                <a:solidFill>
                  <a:srgbClr val="1A2A3A"/>
                </a:solidFill>
              </a:rPr>
              <a:t> </a:t>
            </a:r>
            <a:r>
              <a:rPr sz="1300" b="0" i="0" dirty="0" err="1">
                <a:solidFill>
                  <a:srgbClr val="1A2A3A"/>
                </a:solidFill>
              </a:rPr>
              <a:t>présentiel</a:t>
            </a:r>
            <a:r>
              <a:rPr sz="1300" b="0" i="0" dirty="0">
                <a:solidFill>
                  <a:srgbClr val="1A2A3A"/>
                </a:solidFill>
              </a:rPr>
              <a:t> · attestation PSSM© International
• </a:t>
            </a:r>
            <a:r>
              <a:rPr sz="1300" b="0" i="0" dirty="0" err="1">
                <a:solidFill>
                  <a:srgbClr val="1A2A3A"/>
                </a:solidFill>
              </a:rPr>
              <a:t>Formateurs</a:t>
            </a:r>
            <a:r>
              <a:rPr sz="1300" b="0" i="0" dirty="0">
                <a:solidFill>
                  <a:srgbClr val="1A2A3A"/>
                </a:solidFill>
              </a:rPr>
              <a:t> </a:t>
            </a:r>
            <a:r>
              <a:rPr sz="1300" b="0" i="0" dirty="0" err="1">
                <a:solidFill>
                  <a:srgbClr val="1A2A3A"/>
                </a:solidFill>
              </a:rPr>
              <a:t>habilités</a:t>
            </a:r>
            <a:r>
              <a:rPr sz="1300" b="0" i="0" dirty="0">
                <a:solidFill>
                  <a:srgbClr val="1A2A3A"/>
                </a:solidFill>
              </a:rPr>
              <a:t> par </a:t>
            </a:r>
            <a:r>
              <a:rPr sz="1300" b="0" i="0" dirty="0" err="1">
                <a:solidFill>
                  <a:srgbClr val="1A2A3A"/>
                </a:solidFill>
              </a:rPr>
              <a:t>l'IFPSSM</a:t>
            </a:r>
            <a:r>
              <a:rPr sz="1300" b="0" i="0" dirty="0">
                <a:solidFill>
                  <a:srgbClr val="1A2A3A"/>
                </a:solidFill>
              </a:rPr>
              <a:t>
• </a:t>
            </a:r>
            <a:r>
              <a:rPr sz="1300" b="0" i="0" dirty="0" err="1">
                <a:solidFill>
                  <a:srgbClr val="1A2A3A"/>
                </a:solidFill>
              </a:rPr>
              <a:t>Outils</a:t>
            </a:r>
            <a:r>
              <a:rPr sz="1300" b="0" i="0" dirty="0">
                <a:solidFill>
                  <a:srgbClr val="1A2A3A"/>
                </a:solidFill>
              </a:rPr>
              <a:t> </a:t>
            </a:r>
            <a:r>
              <a:rPr sz="1300" b="0" i="0" dirty="0" err="1">
                <a:solidFill>
                  <a:srgbClr val="1A2A3A"/>
                </a:solidFill>
              </a:rPr>
              <a:t>mobilisables</a:t>
            </a:r>
            <a:r>
              <a:rPr sz="1300" b="0" i="0" dirty="0">
                <a:solidFill>
                  <a:srgbClr val="1A2A3A"/>
                </a:solidFill>
              </a:rPr>
              <a:t> </a:t>
            </a:r>
            <a:r>
              <a:rPr sz="1300" b="0" i="0" dirty="0" err="1">
                <a:solidFill>
                  <a:srgbClr val="1A2A3A"/>
                </a:solidFill>
              </a:rPr>
              <a:t>immédiatement</a:t>
            </a:r>
            <a:r>
              <a:rPr sz="1300" b="0" i="0" dirty="0">
                <a:solidFill>
                  <a:srgbClr val="1A2A3A"/>
                </a:solidFill>
              </a:rPr>
              <a:t> </a:t>
            </a:r>
            <a:r>
              <a:rPr sz="1300" b="0" i="0" dirty="0" err="1">
                <a:solidFill>
                  <a:srgbClr val="1A2A3A"/>
                </a:solidFill>
              </a:rPr>
              <a:t>en</a:t>
            </a:r>
            <a:r>
              <a:rPr sz="1300" b="0" i="0" dirty="0">
                <a:solidFill>
                  <a:srgbClr val="1A2A3A"/>
                </a:solidFill>
              </a:rPr>
              <a:t> GEM</a:t>
            </a:r>
          </a:p>
        </p:txBody>
      </p:sp>
      <p:sp>
        <p:nvSpPr>
          <p:cNvPr id="28" name="Rectangle 27"/>
          <p:cNvSpPr/>
          <p:nvPr/>
        </p:nvSpPr>
        <p:spPr>
          <a:xfrm>
            <a:off x="8220456" y="3995928"/>
            <a:ext cx="3749039" cy="2212848"/>
          </a:xfrm>
          <a:prstGeom prst="rect">
            <a:avLst/>
          </a:prstGeom>
          <a:solidFill>
            <a:srgbClr val="E0F2FF"/>
          </a:solidFill>
          <a:ln w="9525">
            <a:solidFill>
              <a:srgbClr val="1A4A7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8357616" y="4087368"/>
            <a:ext cx="502920" cy="502920"/>
          </a:xfrm>
          <a:prstGeom prst="rect">
            <a:avLst/>
          </a:prstGeom>
          <a:noFill/>
        </p:spPr>
        <p:txBody>
          <a:bodyPr wrap="square"/>
          <a:lstStyle/>
          <a:p>
            <a:pPr algn="l"/>
            <a:r>
              <a:rPr sz="2600" b="0" i="0"/>
              <a:t>👥</a:t>
            </a:r>
          </a:p>
        </p:txBody>
      </p:sp>
      <p:sp>
        <p:nvSpPr>
          <p:cNvPr id="30" name="TextBox 29"/>
          <p:cNvSpPr txBox="1"/>
          <p:nvPr/>
        </p:nvSpPr>
        <p:spPr>
          <a:xfrm>
            <a:off x="8906256" y="4087368"/>
            <a:ext cx="2926080" cy="502920"/>
          </a:xfrm>
          <a:prstGeom prst="rect">
            <a:avLst/>
          </a:prstGeom>
          <a:noFill/>
        </p:spPr>
        <p:txBody>
          <a:bodyPr wrap="square"/>
          <a:lstStyle/>
          <a:p>
            <a:pPr algn="l"/>
            <a:r>
              <a:rPr sz="1700" b="1" i="0">
                <a:solidFill>
                  <a:srgbClr val="1A4A7C"/>
                </a:solidFill>
              </a:rPr>
              <a:t>Intervenants extérieurs</a:t>
            </a:r>
          </a:p>
        </p:txBody>
      </p:sp>
      <p:sp>
        <p:nvSpPr>
          <p:cNvPr id="31" name="TextBox 30"/>
          <p:cNvSpPr txBox="1"/>
          <p:nvPr/>
        </p:nvSpPr>
        <p:spPr>
          <a:xfrm>
            <a:off x="8357616" y="4636008"/>
            <a:ext cx="3474720" cy="1481328"/>
          </a:xfrm>
          <a:prstGeom prst="rect">
            <a:avLst/>
          </a:prstGeom>
          <a:noFill/>
        </p:spPr>
        <p:txBody>
          <a:bodyPr wrap="square"/>
          <a:lstStyle/>
          <a:p>
            <a:pPr algn="l"/>
            <a:r>
              <a:rPr sz="1300" b="0" i="0" dirty="0">
                <a:solidFill>
                  <a:srgbClr val="1A2A3A"/>
                </a:solidFill>
              </a:rPr>
              <a:t>• </a:t>
            </a:r>
            <a:r>
              <a:rPr sz="1300" b="0" i="0" dirty="0" err="1">
                <a:solidFill>
                  <a:srgbClr val="1A2A3A"/>
                </a:solidFill>
              </a:rPr>
              <a:t>Membres</a:t>
            </a:r>
            <a:r>
              <a:rPr sz="1300" b="0" i="0" dirty="0">
                <a:solidFill>
                  <a:srgbClr val="1A2A3A"/>
                </a:solidFill>
              </a:rPr>
              <a:t> de GEM </a:t>
            </a:r>
            <a:r>
              <a:rPr lang="fr-FR" sz="1300" dirty="0">
                <a:solidFill>
                  <a:srgbClr val="1A2A3A"/>
                </a:solidFill>
              </a:rPr>
              <a:t>et Intervenant Pair</a:t>
            </a:r>
            <a:r>
              <a:rPr sz="1300" b="0" i="0" dirty="0">
                <a:solidFill>
                  <a:srgbClr val="1A2A3A"/>
                </a:solidFill>
              </a:rPr>
              <a:t>
• </a:t>
            </a:r>
            <a:r>
              <a:rPr sz="1300" b="0" i="0" dirty="0" err="1">
                <a:solidFill>
                  <a:srgbClr val="1A2A3A"/>
                </a:solidFill>
              </a:rPr>
              <a:t>Représentants</a:t>
            </a:r>
            <a:r>
              <a:rPr sz="1300" b="0" i="0" dirty="0">
                <a:solidFill>
                  <a:srgbClr val="1A2A3A"/>
                </a:solidFill>
              </a:rPr>
              <a:t> FIGEM 
• </a:t>
            </a:r>
            <a:r>
              <a:rPr sz="1300" b="0" i="0" dirty="0" err="1">
                <a:solidFill>
                  <a:srgbClr val="1A2A3A"/>
                </a:solidFill>
              </a:rPr>
              <a:t>Coordinateurs</a:t>
            </a:r>
            <a:r>
              <a:rPr sz="1300" b="0" i="0" dirty="0">
                <a:solidFill>
                  <a:srgbClr val="1A2A3A"/>
                </a:solidFill>
              </a:rPr>
              <a:t> et animateurs </a:t>
            </a:r>
            <a:r>
              <a:rPr sz="1300" b="0" i="0" dirty="0" err="1">
                <a:solidFill>
                  <a:srgbClr val="1A2A3A"/>
                </a:solidFill>
              </a:rPr>
              <a:t>expérimentés</a:t>
            </a:r>
            <a:endParaRPr sz="1300" b="0" i="0" dirty="0">
              <a:solidFill>
                <a:srgbClr val="1A2A3A"/>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B1E33"/>
        </a:solidFill>
        <a:effectLst/>
      </p:bgPr>
    </p:bg>
    <p:spTree>
      <p:nvGrpSpPr>
        <p:cNvPr id="1" name=""/>
        <p:cNvGrpSpPr/>
        <p:nvPr/>
      </p:nvGrpSpPr>
      <p:grpSpPr>
        <a:xfrm>
          <a:off x="0" y="0"/>
          <a:ext cx="0" cy="0"/>
          <a:chOff x="0" y="0"/>
          <a:chExt cx="0" cy="0"/>
        </a:xfrm>
      </p:grpSpPr>
      <p:sp>
        <p:nvSpPr>
          <p:cNvPr id="2" name="Rectangle 1"/>
          <p:cNvSpPr/>
          <p:nvPr/>
        </p:nvSpPr>
        <p:spPr>
          <a:xfrm>
            <a:off x="0" y="0"/>
            <a:ext cx="12188952" cy="109728"/>
          </a:xfrm>
          <a:prstGeom prst="rect">
            <a:avLst/>
          </a:prstGeom>
          <a:solidFill>
            <a:srgbClr val="00A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109728"/>
            <a:ext cx="12188952" cy="777240"/>
          </a:xfrm>
          <a:prstGeom prst="rect">
            <a:avLst/>
          </a:prstGeom>
          <a:solidFill>
            <a:srgbClr val="1A4A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320040" y="137160"/>
            <a:ext cx="11521440" cy="713232"/>
          </a:xfrm>
          <a:prstGeom prst="rect">
            <a:avLst/>
          </a:prstGeom>
          <a:noFill/>
        </p:spPr>
        <p:txBody>
          <a:bodyPr wrap="square"/>
          <a:lstStyle/>
          <a:p>
            <a:pPr algn="l"/>
            <a:r>
              <a:rPr sz="2600" b="1" i="0">
                <a:solidFill>
                  <a:srgbClr val="FFFFFF"/>
                </a:solidFill>
              </a:rPr>
              <a:t>Calendrier 2027 — Angers (ARIFTS) &amp; Caen (IRTS Normandie)</a:t>
            </a:r>
          </a:p>
        </p:txBody>
      </p:sp>
      <p:sp>
        <p:nvSpPr>
          <p:cNvPr id="5" name="Rectangle 4"/>
          <p:cNvSpPr/>
          <p:nvPr/>
        </p:nvSpPr>
        <p:spPr>
          <a:xfrm>
            <a:off x="0" y="6629400"/>
            <a:ext cx="12188952" cy="228600"/>
          </a:xfrm>
          <a:prstGeom prst="rect">
            <a:avLst/>
          </a:prstGeom>
          <a:solidFill>
            <a:srgbClr val="1A4A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74320" y="6647688"/>
            <a:ext cx="11612880" cy="201168"/>
          </a:xfrm>
          <a:prstGeom prst="rect">
            <a:avLst/>
          </a:prstGeom>
          <a:noFill/>
        </p:spPr>
        <p:txBody>
          <a:bodyPr wrap="square"/>
          <a:lstStyle/>
          <a:p>
            <a:pPr algn="ctr"/>
            <a:r>
              <a:rPr sz="1100" b="0" i="0">
                <a:solidFill>
                  <a:srgbClr val="CCD6E0"/>
                </a:solidFill>
              </a:rPr>
              <a:t>ARIFTS Angers  ×  IRTS Normandie Caen  ×  FIGEM  |  Formation Coordinateur GEM</a:t>
            </a:r>
          </a:p>
        </p:txBody>
      </p:sp>
      <p:sp>
        <p:nvSpPr>
          <p:cNvPr id="7" name="TextBox 6"/>
          <p:cNvSpPr txBox="1"/>
          <p:nvPr/>
        </p:nvSpPr>
        <p:spPr>
          <a:xfrm>
            <a:off x="365760" y="1005840"/>
            <a:ext cx="11430000" cy="457200"/>
          </a:xfrm>
          <a:prstGeom prst="rect">
            <a:avLst/>
          </a:prstGeom>
          <a:noFill/>
        </p:spPr>
        <p:txBody>
          <a:bodyPr wrap="square"/>
          <a:lstStyle/>
          <a:p>
            <a:pPr algn="ctr"/>
            <a:r>
              <a:rPr sz="1700" b="0" i="1">
                <a:solidFill>
                  <a:srgbClr val="E5A000"/>
                </a:solidFill>
              </a:rPr>
              <a:t>Horaires : 9h–17h · 3 jours consécutifs (mardi-mercredi-jeudi) · Présentiel</a:t>
            </a:r>
          </a:p>
        </p:txBody>
      </p:sp>
      <p:sp>
        <p:nvSpPr>
          <p:cNvPr id="8" name="Rectangle 7"/>
          <p:cNvSpPr/>
          <p:nvPr/>
        </p:nvSpPr>
        <p:spPr>
          <a:xfrm>
            <a:off x="274320" y="1554480"/>
            <a:ext cx="594360" cy="365760"/>
          </a:xfrm>
          <a:prstGeom prst="rect">
            <a:avLst/>
          </a:prstGeom>
          <a:solidFill>
            <a:srgbClr val="00A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20040" y="1600200"/>
            <a:ext cx="548640" cy="292608"/>
          </a:xfrm>
          <a:prstGeom prst="rect">
            <a:avLst/>
          </a:prstGeom>
          <a:noFill/>
        </p:spPr>
        <p:txBody>
          <a:bodyPr wrap="square"/>
          <a:lstStyle/>
          <a:p>
            <a:pPr algn="ctr"/>
            <a:r>
              <a:rPr sz="1400" b="1" i="0">
                <a:solidFill>
                  <a:srgbClr val="0B1E33"/>
                </a:solidFill>
              </a:rPr>
              <a:t>Sess.</a:t>
            </a:r>
          </a:p>
        </p:txBody>
      </p:sp>
      <p:sp>
        <p:nvSpPr>
          <p:cNvPr id="10" name="Rectangle 9"/>
          <p:cNvSpPr/>
          <p:nvPr/>
        </p:nvSpPr>
        <p:spPr>
          <a:xfrm>
            <a:off x="868680" y="1554480"/>
            <a:ext cx="594360" cy="365760"/>
          </a:xfrm>
          <a:prstGeom prst="rect">
            <a:avLst/>
          </a:prstGeom>
          <a:solidFill>
            <a:srgbClr val="00A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914400" y="1600200"/>
            <a:ext cx="548640" cy="292608"/>
          </a:xfrm>
          <a:prstGeom prst="rect">
            <a:avLst/>
          </a:prstGeom>
          <a:noFill/>
        </p:spPr>
        <p:txBody>
          <a:bodyPr wrap="square"/>
          <a:lstStyle/>
          <a:p>
            <a:pPr algn="ctr"/>
            <a:r>
              <a:rPr sz="1400" b="1" i="0">
                <a:solidFill>
                  <a:srgbClr val="0B1E33"/>
                </a:solidFill>
              </a:rPr>
              <a:t>Mod.</a:t>
            </a:r>
          </a:p>
        </p:txBody>
      </p:sp>
      <p:sp>
        <p:nvSpPr>
          <p:cNvPr id="12" name="Rectangle 11"/>
          <p:cNvSpPr/>
          <p:nvPr/>
        </p:nvSpPr>
        <p:spPr>
          <a:xfrm>
            <a:off x="1463040" y="1554480"/>
            <a:ext cx="2011680" cy="365760"/>
          </a:xfrm>
          <a:prstGeom prst="rect">
            <a:avLst/>
          </a:prstGeom>
          <a:solidFill>
            <a:srgbClr val="00A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508760" y="1600200"/>
            <a:ext cx="1965960" cy="292608"/>
          </a:xfrm>
          <a:prstGeom prst="rect">
            <a:avLst/>
          </a:prstGeom>
          <a:noFill/>
        </p:spPr>
        <p:txBody>
          <a:bodyPr wrap="square"/>
          <a:lstStyle/>
          <a:p>
            <a:pPr algn="ctr"/>
            <a:r>
              <a:rPr sz="1400" b="1" i="0">
                <a:solidFill>
                  <a:srgbClr val="0B1E33"/>
                </a:solidFill>
              </a:rPr>
              <a:t>Dates 2027</a:t>
            </a:r>
          </a:p>
        </p:txBody>
      </p:sp>
      <p:sp>
        <p:nvSpPr>
          <p:cNvPr id="14" name="Rectangle 13"/>
          <p:cNvSpPr/>
          <p:nvPr/>
        </p:nvSpPr>
        <p:spPr>
          <a:xfrm>
            <a:off x="3474720" y="1554480"/>
            <a:ext cx="4572000" cy="365760"/>
          </a:xfrm>
          <a:prstGeom prst="rect">
            <a:avLst/>
          </a:prstGeom>
          <a:solidFill>
            <a:srgbClr val="00A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3520440" y="1600200"/>
            <a:ext cx="4526280" cy="292608"/>
          </a:xfrm>
          <a:prstGeom prst="rect">
            <a:avLst/>
          </a:prstGeom>
          <a:noFill/>
        </p:spPr>
        <p:txBody>
          <a:bodyPr wrap="square"/>
          <a:lstStyle/>
          <a:p>
            <a:pPr algn="ctr"/>
            <a:r>
              <a:rPr sz="1400" b="1" i="0">
                <a:solidFill>
                  <a:srgbClr val="0B1E33"/>
                </a:solidFill>
              </a:rPr>
              <a:t>Contenu — Angers</a:t>
            </a:r>
          </a:p>
        </p:txBody>
      </p:sp>
      <p:sp>
        <p:nvSpPr>
          <p:cNvPr id="16" name="Rectangle 15"/>
          <p:cNvSpPr/>
          <p:nvPr/>
        </p:nvSpPr>
        <p:spPr>
          <a:xfrm>
            <a:off x="8092440" y="1554480"/>
            <a:ext cx="3749039" cy="365760"/>
          </a:xfrm>
          <a:prstGeom prst="rect">
            <a:avLst/>
          </a:prstGeom>
          <a:solidFill>
            <a:srgbClr val="00A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8138160" y="1600200"/>
            <a:ext cx="3703319" cy="292608"/>
          </a:xfrm>
          <a:prstGeom prst="rect">
            <a:avLst/>
          </a:prstGeom>
          <a:noFill/>
        </p:spPr>
        <p:txBody>
          <a:bodyPr wrap="square"/>
          <a:lstStyle/>
          <a:p>
            <a:pPr algn="ctr"/>
            <a:r>
              <a:rPr sz="1400" b="1" i="0">
                <a:solidFill>
                  <a:srgbClr val="0B1E33"/>
                </a:solidFill>
              </a:rPr>
              <a:t>Dates — Caen (indicatif)</a:t>
            </a:r>
          </a:p>
        </p:txBody>
      </p:sp>
      <p:sp>
        <p:nvSpPr>
          <p:cNvPr id="18" name="Rectangle 17"/>
          <p:cNvSpPr/>
          <p:nvPr/>
        </p:nvSpPr>
        <p:spPr>
          <a:xfrm>
            <a:off x="274320" y="1993392"/>
            <a:ext cx="11521440" cy="420624"/>
          </a:xfrm>
          <a:prstGeom prst="rect">
            <a:avLst/>
          </a:prstGeom>
          <a:solidFill>
            <a:srgbClr val="122B4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274320" y="1993392"/>
            <a:ext cx="594360" cy="420624"/>
          </a:xfrm>
          <a:prstGeom prst="rect">
            <a:avLst/>
          </a:prstGeom>
          <a:solidFill>
            <a:srgbClr val="00A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274320" y="2057400"/>
            <a:ext cx="594360" cy="310896"/>
          </a:xfrm>
          <a:prstGeom prst="rect">
            <a:avLst/>
          </a:prstGeom>
          <a:noFill/>
        </p:spPr>
        <p:txBody>
          <a:bodyPr wrap="square"/>
          <a:lstStyle/>
          <a:p>
            <a:pPr algn="ctr"/>
            <a:r>
              <a:rPr sz="1300" b="1" i="0">
                <a:solidFill>
                  <a:srgbClr val="FFFFFF"/>
                </a:solidFill>
              </a:rPr>
              <a:t>S1</a:t>
            </a:r>
          </a:p>
        </p:txBody>
      </p:sp>
      <p:sp>
        <p:nvSpPr>
          <p:cNvPr id="21" name="TextBox 20"/>
          <p:cNvSpPr txBox="1"/>
          <p:nvPr/>
        </p:nvSpPr>
        <p:spPr>
          <a:xfrm>
            <a:off x="886968" y="2057400"/>
            <a:ext cx="548640" cy="310896"/>
          </a:xfrm>
          <a:prstGeom prst="rect">
            <a:avLst/>
          </a:prstGeom>
          <a:noFill/>
        </p:spPr>
        <p:txBody>
          <a:bodyPr wrap="square"/>
          <a:lstStyle/>
          <a:p>
            <a:pPr algn="ctr"/>
            <a:r>
              <a:rPr sz="1300" b="1" i="0">
                <a:solidFill>
                  <a:srgbClr val="E5A000"/>
                </a:solidFill>
              </a:rPr>
              <a:t>M1</a:t>
            </a:r>
          </a:p>
        </p:txBody>
      </p:sp>
      <p:sp>
        <p:nvSpPr>
          <p:cNvPr id="22" name="TextBox 21"/>
          <p:cNvSpPr txBox="1"/>
          <p:nvPr/>
        </p:nvSpPr>
        <p:spPr>
          <a:xfrm>
            <a:off x="1463040" y="2057400"/>
            <a:ext cx="1965960" cy="310896"/>
          </a:xfrm>
          <a:prstGeom prst="rect">
            <a:avLst/>
          </a:prstGeom>
          <a:noFill/>
        </p:spPr>
        <p:txBody>
          <a:bodyPr wrap="square"/>
          <a:lstStyle/>
          <a:p>
            <a:pPr algn="l"/>
            <a:r>
              <a:rPr sz="1400" b="1" i="0">
                <a:solidFill>
                  <a:srgbClr val="FFFFFF"/>
                </a:solidFill>
              </a:rPr>
              <a:t>16–18 fév.</a:t>
            </a:r>
          </a:p>
        </p:txBody>
      </p:sp>
      <p:sp>
        <p:nvSpPr>
          <p:cNvPr id="23" name="TextBox 22"/>
          <p:cNvSpPr txBox="1"/>
          <p:nvPr/>
        </p:nvSpPr>
        <p:spPr>
          <a:xfrm>
            <a:off x="3474720" y="2057400"/>
            <a:ext cx="4526280" cy="310896"/>
          </a:xfrm>
          <a:prstGeom prst="rect">
            <a:avLst/>
          </a:prstGeom>
          <a:noFill/>
        </p:spPr>
        <p:txBody>
          <a:bodyPr wrap="square"/>
          <a:lstStyle/>
          <a:p>
            <a:pPr algn="l"/>
            <a:r>
              <a:rPr sz="1300" b="0" i="0">
                <a:solidFill>
                  <a:srgbClr val="CCD6E0"/>
                </a:solidFill>
              </a:rPr>
              <a:t>Faire vivre un GEM / cahier des charges</a:t>
            </a:r>
          </a:p>
        </p:txBody>
      </p:sp>
      <p:sp>
        <p:nvSpPr>
          <p:cNvPr id="24" name="TextBox 23"/>
          <p:cNvSpPr txBox="1"/>
          <p:nvPr/>
        </p:nvSpPr>
        <p:spPr>
          <a:xfrm>
            <a:off x="8110727" y="2057400"/>
            <a:ext cx="3657600" cy="310896"/>
          </a:xfrm>
          <a:prstGeom prst="rect">
            <a:avLst/>
          </a:prstGeom>
          <a:noFill/>
        </p:spPr>
        <p:txBody>
          <a:bodyPr wrap="square"/>
          <a:lstStyle/>
          <a:p>
            <a:pPr algn="l"/>
            <a:r>
              <a:rPr sz="1300" b="0" i="1" dirty="0">
                <a:solidFill>
                  <a:srgbClr val="94A3B8"/>
                </a:solidFill>
              </a:rPr>
              <a:t>→ </a:t>
            </a:r>
            <a:r>
              <a:rPr lang="fr-FR" sz="1300" i="1" dirty="0">
                <a:solidFill>
                  <a:srgbClr val="94A3B8"/>
                </a:solidFill>
              </a:rPr>
              <a:t>12-14 </a:t>
            </a:r>
            <a:r>
              <a:rPr lang="fr-FR" sz="1300" i="1" dirty="0" err="1">
                <a:solidFill>
                  <a:srgbClr val="94A3B8"/>
                </a:solidFill>
              </a:rPr>
              <a:t>oct</a:t>
            </a:r>
            <a:endParaRPr sz="1300" b="0" i="1" dirty="0">
              <a:solidFill>
                <a:srgbClr val="94A3B8"/>
              </a:solidFill>
            </a:endParaRPr>
          </a:p>
        </p:txBody>
      </p:sp>
      <p:sp>
        <p:nvSpPr>
          <p:cNvPr id="25" name="Rectangle 24"/>
          <p:cNvSpPr/>
          <p:nvPr/>
        </p:nvSpPr>
        <p:spPr>
          <a:xfrm>
            <a:off x="274320" y="2441448"/>
            <a:ext cx="11521440" cy="420624"/>
          </a:xfrm>
          <a:prstGeom prst="rect">
            <a:avLst/>
          </a:prstGeom>
          <a:solidFill>
            <a:srgbClr val="1A4A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274320" y="2441448"/>
            <a:ext cx="594360" cy="420624"/>
          </a:xfrm>
          <a:prstGeom prst="rect">
            <a:avLst/>
          </a:prstGeom>
          <a:solidFill>
            <a:srgbClr val="00A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274320" y="2505456"/>
            <a:ext cx="594360" cy="310896"/>
          </a:xfrm>
          <a:prstGeom prst="rect">
            <a:avLst/>
          </a:prstGeom>
          <a:noFill/>
        </p:spPr>
        <p:txBody>
          <a:bodyPr wrap="square"/>
          <a:lstStyle/>
          <a:p>
            <a:pPr algn="ctr"/>
            <a:r>
              <a:rPr sz="1300" b="1" i="0">
                <a:solidFill>
                  <a:srgbClr val="FFFFFF"/>
                </a:solidFill>
              </a:rPr>
              <a:t>S2</a:t>
            </a:r>
          </a:p>
        </p:txBody>
      </p:sp>
      <p:sp>
        <p:nvSpPr>
          <p:cNvPr id="28" name="TextBox 27"/>
          <p:cNvSpPr txBox="1"/>
          <p:nvPr/>
        </p:nvSpPr>
        <p:spPr>
          <a:xfrm>
            <a:off x="886968" y="2505456"/>
            <a:ext cx="548640" cy="310896"/>
          </a:xfrm>
          <a:prstGeom prst="rect">
            <a:avLst/>
          </a:prstGeom>
          <a:noFill/>
        </p:spPr>
        <p:txBody>
          <a:bodyPr wrap="square"/>
          <a:lstStyle/>
          <a:p>
            <a:pPr algn="ctr"/>
            <a:r>
              <a:rPr sz="1300" b="1" i="0">
                <a:solidFill>
                  <a:srgbClr val="E5A000"/>
                </a:solidFill>
              </a:rPr>
              <a:t>M2</a:t>
            </a:r>
          </a:p>
        </p:txBody>
      </p:sp>
      <p:sp>
        <p:nvSpPr>
          <p:cNvPr id="29" name="TextBox 28"/>
          <p:cNvSpPr txBox="1"/>
          <p:nvPr/>
        </p:nvSpPr>
        <p:spPr>
          <a:xfrm>
            <a:off x="1463040" y="2505456"/>
            <a:ext cx="1965960" cy="310896"/>
          </a:xfrm>
          <a:prstGeom prst="rect">
            <a:avLst/>
          </a:prstGeom>
          <a:noFill/>
        </p:spPr>
        <p:txBody>
          <a:bodyPr wrap="square"/>
          <a:lstStyle/>
          <a:p>
            <a:pPr algn="l"/>
            <a:r>
              <a:rPr sz="1400" b="1" i="0">
                <a:solidFill>
                  <a:srgbClr val="FFFFFF"/>
                </a:solidFill>
              </a:rPr>
              <a:t>9–11 mars</a:t>
            </a:r>
          </a:p>
        </p:txBody>
      </p:sp>
      <p:sp>
        <p:nvSpPr>
          <p:cNvPr id="30" name="TextBox 29"/>
          <p:cNvSpPr txBox="1"/>
          <p:nvPr/>
        </p:nvSpPr>
        <p:spPr>
          <a:xfrm>
            <a:off x="3474720" y="2505456"/>
            <a:ext cx="4526280" cy="310896"/>
          </a:xfrm>
          <a:prstGeom prst="rect">
            <a:avLst/>
          </a:prstGeom>
          <a:noFill/>
        </p:spPr>
        <p:txBody>
          <a:bodyPr wrap="square"/>
          <a:lstStyle/>
          <a:p>
            <a:pPr algn="l"/>
            <a:r>
              <a:rPr sz="1300" b="0" i="0">
                <a:solidFill>
                  <a:srgbClr val="CCD6E0"/>
                </a:solidFill>
              </a:rPr>
              <a:t>Accompagner le rétablissement</a:t>
            </a:r>
          </a:p>
        </p:txBody>
      </p:sp>
      <p:sp>
        <p:nvSpPr>
          <p:cNvPr id="31" name="TextBox 30"/>
          <p:cNvSpPr txBox="1"/>
          <p:nvPr/>
        </p:nvSpPr>
        <p:spPr>
          <a:xfrm>
            <a:off x="8110727" y="2505456"/>
            <a:ext cx="3657600" cy="310896"/>
          </a:xfrm>
          <a:prstGeom prst="rect">
            <a:avLst/>
          </a:prstGeom>
          <a:noFill/>
        </p:spPr>
        <p:txBody>
          <a:bodyPr wrap="square"/>
          <a:lstStyle/>
          <a:p>
            <a:pPr algn="l"/>
            <a:r>
              <a:rPr sz="1300" b="0" i="1" dirty="0">
                <a:solidFill>
                  <a:srgbClr val="94A3B8"/>
                </a:solidFill>
              </a:rPr>
              <a:t>→ </a:t>
            </a:r>
            <a:r>
              <a:rPr lang="fr-FR" sz="1300" i="1" dirty="0">
                <a:solidFill>
                  <a:srgbClr val="94A3B8"/>
                </a:solidFill>
              </a:rPr>
              <a:t>23-25 </a:t>
            </a:r>
            <a:r>
              <a:rPr lang="fr-FR" sz="1300" i="1" dirty="0" err="1">
                <a:solidFill>
                  <a:srgbClr val="94A3B8"/>
                </a:solidFill>
              </a:rPr>
              <a:t>nov</a:t>
            </a:r>
            <a:endParaRPr sz="1300" b="0" i="1" dirty="0">
              <a:solidFill>
                <a:srgbClr val="94A3B8"/>
              </a:solidFill>
            </a:endParaRPr>
          </a:p>
        </p:txBody>
      </p:sp>
      <p:sp>
        <p:nvSpPr>
          <p:cNvPr id="32" name="Rectangle 31"/>
          <p:cNvSpPr/>
          <p:nvPr/>
        </p:nvSpPr>
        <p:spPr>
          <a:xfrm>
            <a:off x="274320" y="2889504"/>
            <a:ext cx="11521440" cy="420624"/>
          </a:xfrm>
          <a:prstGeom prst="rect">
            <a:avLst/>
          </a:prstGeom>
          <a:solidFill>
            <a:srgbClr val="122B4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ectangle 32"/>
          <p:cNvSpPr/>
          <p:nvPr/>
        </p:nvSpPr>
        <p:spPr>
          <a:xfrm>
            <a:off x="274320" y="2889504"/>
            <a:ext cx="594360" cy="420624"/>
          </a:xfrm>
          <a:prstGeom prst="rect">
            <a:avLst/>
          </a:prstGeom>
          <a:solidFill>
            <a:srgbClr val="00A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274320" y="2953512"/>
            <a:ext cx="594360" cy="310896"/>
          </a:xfrm>
          <a:prstGeom prst="rect">
            <a:avLst/>
          </a:prstGeom>
          <a:noFill/>
        </p:spPr>
        <p:txBody>
          <a:bodyPr wrap="square"/>
          <a:lstStyle/>
          <a:p>
            <a:pPr algn="ctr"/>
            <a:r>
              <a:rPr sz="1300" b="1" i="0">
                <a:solidFill>
                  <a:srgbClr val="FFFFFF"/>
                </a:solidFill>
              </a:rPr>
              <a:t>S3</a:t>
            </a:r>
          </a:p>
        </p:txBody>
      </p:sp>
      <p:sp>
        <p:nvSpPr>
          <p:cNvPr id="35" name="TextBox 34"/>
          <p:cNvSpPr txBox="1"/>
          <p:nvPr/>
        </p:nvSpPr>
        <p:spPr>
          <a:xfrm>
            <a:off x="886968" y="2953512"/>
            <a:ext cx="548640" cy="310896"/>
          </a:xfrm>
          <a:prstGeom prst="rect">
            <a:avLst/>
          </a:prstGeom>
          <a:noFill/>
        </p:spPr>
        <p:txBody>
          <a:bodyPr wrap="square"/>
          <a:lstStyle/>
          <a:p>
            <a:pPr algn="ctr"/>
            <a:r>
              <a:rPr sz="1300" b="1" i="0">
                <a:solidFill>
                  <a:srgbClr val="E5A000"/>
                </a:solidFill>
              </a:rPr>
              <a:t>M3</a:t>
            </a:r>
          </a:p>
        </p:txBody>
      </p:sp>
      <p:sp>
        <p:nvSpPr>
          <p:cNvPr id="36" name="TextBox 35"/>
          <p:cNvSpPr txBox="1"/>
          <p:nvPr/>
        </p:nvSpPr>
        <p:spPr>
          <a:xfrm>
            <a:off x="1463040" y="2953512"/>
            <a:ext cx="1965960" cy="310896"/>
          </a:xfrm>
          <a:prstGeom prst="rect">
            <a:avLst/>
          </a:prstGeom>
          <a:noFill/>
        </p:spPr>
        <p:txBody>
          <a:bodyPr wrap="square"/>
          <a:lstStyle/>
          <a:p>
            <a:pPr algn="l"/>
            <a:r>
              <a:rPr sz="1400" b="1" i="0">
                <a:solidFill>
                  <a:srgbClr val="FFFFFF"/>
                </a:solidFill>
              </a:rPr>
              <a:t>6–8 avr.</a:t>
            </a:r>
          </a:p>
        </p:txBody>
      </p:sp>
      <p:sp>
        <p:nvSpPr>
          <p:cNvPr id="37" name="TextBox 36"/>
          <p:cNvSpPr txBox="1"/>
          <p:nvPr/>
        </p:nvSpPr>
        <p:spPr>
          <a:xfrm>
            <a:off x="3474720" y="2953512"/>
            <a:ext cx="4526280" cy="310896"/>
          </a:xfrm>
          <a:prstGeom prst="rect">
            <a:avLst/>
          </a:prstGeom>
          <a:noFill/>
        </p:spPr>
        <p:txBody>
          <a:bodyPr wrap="square"/>
          <a:lstStyle/>
          <a:p>
            <a:pPr algn="l"/>
            <a:r>
              <a:rPr sz="1300" b="0" i="0">
                <a:solidFill>
                  <a:srgbClr val="CCD6E0"/>
                </a:solidFill>
              </a:rPr>
              <a:t>Promouvoir l'autodétermination</a:t>
            </a:r>
          </a:p>
        </p:txBody>
      </p:sp>
      <p:sp>
        <p:nvSpPr>
          <p:cNvPr id="38" name="TextBox 37"/>
          <p:cNvSpPr txBox="1"/>
          <p:nvPr/>
        </p:nvSpPr>
        <p:spPr>
          <a:xfrm>
            <a:off x="8110727" y="2953512"/>
            <a:ext cx="3657600" cy="310896"/>
          </a:xfrm>
          <a:prstGeom prst="rect">
            <a:avLst/>
          </a:prstGeom>
          <a:noFill/>
        </p:spPr>
        <p:txBody>
          <a:bodyPr wrap="square"/>
          <a:lstStyle/>
          <a:p>
            <a:pPr algn="l"/>
            <a:r>
              <a:rPr sz="1300" b="0" i="1" dirty="0">
                <a:solidFill>
                  <a:srgbClr val="94A3B8"/>
                </a:solidFill>
              </a:rPr>
              <a:t>→ </a:t>
            </a:r>
            <a:r>
              <a:rPr lang="fr-FR" sz="1300" i="1" dirty="0">
                <a:solidFill>
                  <a:srgbClr val="94A3B8"/>
                </a:solidFill>
              </a:rPr>
              <a:t>14-16 </a:t>
            </a:r>
            <a:r>
              <a:rPr lang="fr-FR" sz="1300" i="1" dirty="0" err="1">
                <a:solidFill>
                  <a:srgbClr val="94A3B8"/>
                </a:solidFill>
              </a:rPr>
              <a:t>déc</a:t>
            </a:r>
            <a:endParaRPr sz="1300" b="0" i="1" dirty="0">
              <a:solidFill>
                <a:srgbClr val="94A3B8"/>
              </a:solidFill>
            </a:endParaRPr>
          </a:p>
        </p:txBody>
      </p:sp>
      <p:sp>
        <p:nvSpPr>
          <p:cNvPr id="39" name="Rectangle 38"/>
          <p:cNvSpPr/>
          <p:nvPr/>
        </p:nvSpPr>
        <p:spPr>
          <a:xfrm>
            <a:off x="274320" y="3337560"/>
            <a:ext cx="11521440" cy="420624"/>
          </a:xfrm>
          <a:prstGeom prst="rect">
            <a:avLst/>
          </a:prstGeom>
          <a:solidFill>
            <a:srgbClr val="1A4A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Rectangle 39"/>
          <p:cNvSpPr/>
          <p:nvPr/>
        </p:nvSpPr>
        <p:spPr>
          <a:xfrm>
            <a:off x="274320" y="3337560"/>
            <a:ext cx="594360" cy="420624"/>
          </a:xfrm>
          <a:prstGeom prst="rect">
            <a:avLst/>
          </a:prstGeom>
          <a:solidFill>
            <a:srgbClr val="00A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274320" y="3401568"/>
            <a:ext cx="594360" cy="310896"/>
          </a:xfrm>
          <a:prstGeom prst="rect">
            <a:avLst/>
          </a:prstGeom>
          <a:noFill/>
        </p:spPr>
        <p:txBody>
          <a:bodyPr wrap="square"/>
          <a:lstStyle/>
          <a:p>
            <a:pPr algn="ctr"/>
            <a:r>
              <a:rPr sz="1300" b="1" i="0">
                <a:solidFill>
                  <a:srgbClr val="FFFFFF"/>
                </a:solidFill>
              </a:rPr>
              <a:t>S4</a:t>
            </a:r>
          </a:p>
        </p:txBody>
      </p:sp>
      <p:sp>
        <p:nvSpPr>
          <p:cNvPr id="42" name="TextBox 41"/>
          <p:cNvSpPr txBox="1"/>
          <p:nvPr/>
        </p:nvSpPr>
        <p:spPr>
          <a:xfrm>
            <a:off x="886968" y="3401568"/>
            <a:ext cx="548640" cy="310896"/>
          </a:xfrm>
          <a:prstGeom prst="rect">
            <a:avLst/>
          </a:prstGeom>
          <a:noFill/>
        </p:spPr>
        <p:txBody>
          <a:bodyPr wrap="square"/>
          <a:lstStyle/>
          <a:p>
            <a:pPr algn="ctr"/>
            <a:r>
              <a:rPr sz="1300" b="1" i="0">
                <a:solidFill>
                  <a:srgbClr val="E5A000"/>
                </a:solidFill>
              </a:rPr>
              <a:t>M4</a:t>
            </a:r>
          </a:p>
        </p:txBody>
      </p:sp>
      <p:sp>
        <p:nvSpPr>
          <p:cNvPr id="43" name="TextBox 42"/>
          <p:cNvSpPr txBox="1"/>
          <p:nvPr/>
        </p:nvSpPr>
        <p:spPr>
          <a:xfrm>
            <a:off x="1463040" y="3401568"/>
            <a:ext cx="1965960" cy="310896"/>
          </a:xfrm>
          <a:prstGeom prst="rect">
            <a:avLst/>
          </a:prstGeom>
          <a:noFill/>
        </p:spPr>
        <p:txBody>
          <a:bodyPr wrap="square"/>
          <a:lstStyle/>
          <a:p>
            <a:pPr algn="l"/>
            <a:r>
              <a:rPr sz="1400" b="1" i="0">
                <a:solidFill>
                  <a:srgbClr val="FFFFFF"/>
                </a:solidFill>
              </a:rPr>
              <a:t>11–13 mai</a:t>
            </a:r>
          </a:p>
        </p:txBody>
      </p:sp>
      <p:sp>
        <p:nvSpPr>
          <p:cNvPr id="44" name="TextBox 43"/>
          <p:cNvSpPr txBox="1"/>
          <p:nvPr/>
        </p:nvSpPr>
        <p:spPr>
          <a:xfrm>
            <a:off x="3474720" y="3401568"/>
            <a:ext cx="4526280" cy="310896"/>
          </a:xfrm>
          <a:prstGeom prst="rect">
            <a:avLst/>
          </a:prstGeom>
          <a:noFill/>
        </p:spPr>
        <p:txBody>
          <a:bodyPr wrap="square"/>
          <a:lstStyle/>
          <a:p>
            <a:pPr algn="l"/>
            <a:r>
              <a:rPr sz="1300" b="0" i="0">
                <a:solidFill>
                  <a:srgbClr val="CCD6E0"/>
                </a:solidFill>
              </a:rPr>
              <a:t>Coordonner un GEM (début)</a:t>
            </a:r>
          </a:p>
        </p:txBody>
      </p:sp>
      <p:sp>
        <p:nvSpPr>
          <p:cNvPr id="45" name="TextBox 44"/>
          <p:cNvSpPr txBox="1"/>
          <p:nvPr/>
        </p:nvSpPr>
        <p:spPr>
          <a:xfrm>
            <a:off x="8110727" y="3401568"/>
            <a:ext cx="3657600" cy="310896"/>
          </a:xfrm>
          <a:prstGeom prst="rect">
            <a:avLst/>
          </a:prstGeom>
          <a:noFill/>
        </p:spPr>
        <p:txBody>
          <a:bodyPr wrap="square"/>
          <a:lstStyle/>
          <a:p>
            <a:pPr algn="l"/>
            <a:r>
              <a:rPr sz="1300" b="0" i="1" dirty="0">
                <a:solidFill>
                  <a:srgbClr val="94A3B8"/>
                </a:solidFill>
              </a:rPr>
              <a:t>→ </a:t>
            </a:r>
            <a:r>
              <a:rPr lang="fr-FR" sz="1300" i="1" dirty="0">
                <a:solidFill>
                  <a:srgbClr val="94A3B8"/>
                </a:solidFill>
              </a:rPr>
              <a:t>18-20 </a:t>
            </a:r>
            <a:r>
              <a:rPr lang="fr-FR" sz="1300" i="1" dirty="0" err="1">
                <a:solidFill>
                  <a:srgbClr val="94A3B8"/>
                </a:solidFill>
              </a:rPr>
              <a:t>janv</a:t>
            </a:r>
            <a:endParaRPr sz="1300" b="0" i="1" dirty="0">
              <a:solidFill>
                <a:srgbClr val="94A3B8"/>
              </a:solidFill>
            </a:endParaRPr>
          </a:p>
        </p:txBody>
      </p:sp>
      <p:sp>
        <p:nvSpPr>
          <p:cNvPr id="46" name="Rectangle 45"/>
          <p:cNvSpPr/>
          <p:nvPr/>
        </p:nvSpPr>
        <p:spPr>
          <a:xfrm>
            <a:off x="274320" y="3785616"/>
            <a:ext cx="11521440" cy="420624"/>
          </a:xfrm>
          <a:prstGeom prst="rect">
            <a:avLst/>
          </a:prstGeom>
          <a:solidFill>
            <a:srgbClr val="122B4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Rectangle 46"/>
          <p:cNvSpPr/>
          <p:nvPr/>
        </p:nvSpPr>
        <p:spPr>
          <a:xfrm>
            <a:off x="274320" y="3785616"/>
            <a:ext cx="594360" cy="420624"/>
          </a:xfrm>
          <a:prstGeom prst="rect">
            <a:avLst/>
          </a:prstGeom>
          <a:solidFill>
            <a:srgbClr val="00A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TextBox 47"/>
          <p:cNvSpPr txBox="1"/>
          <p:nvPr/>
        </p:nvSpPr>
        <p:spPr>
          <a:xfrm>
            <a:off x="274320" y="3849624"/>
            <a:ext cx="594360" cy="310896"/>
          </a:xfrm>
          <a:prstGeom prst="rect">
            <a:avLst/>
          </a:prstGeom>
          <a:noFill/>
        </p:spPr>
        <p:txBody>
          <a:bodyPr wrap="square"/>
          <a:lstStyle/>
          <a:p>
            <a:pPr algn="ctr"/>
            <a:r>
              <a:rPr sz="1300" b="1" i="0">
                <a:solidFill>
                  <a:srgbClr val="FFFFFF"/>
                </a:solidFill>
              </a:rPr>
              <a:t>S5</a:t>
            </a:r>
          </a:p>
        </p:txBody>
      </p:sp>
      <p:sp>
        <p:nvSpPr>
          <p:cNvPr id="49" name="TextBox 48"/>
          <p:cNvSpPr txBox="1"/>
          <p:nvPr/>
        </p:nvSpPr>
        <p:spPr>
          <a:xfrm>
            <a:off x="886968" y="3849624"/>
            <a:ext cx="548640" cy="310896"/>
          </a:xfrm>
          <a:prstGeom prst="rect">
            <a:avLst/>
          </a:prstGeom>
          <a:noFill/>
        </p:spPr>
        <p:txBody>
          <a:bodyPr wrap="square"/>
          <a:lstStyle/>
          <a:p>
            <a:pPr algn="ctr"/>
            <a:r>
              <a:rPr sz="1300" b="1" i="0">
                <a:solidFill>
                  <a:srgbClr val="E5A000"/>
                </a:solidFill>
              </a:rPr>
              <a:t>M4</a:t>
            </a:r>
          </a:p>
        </p:txBody>
      </p:sp>
      <p:sp>
        <p:nvSpPr>
          <p:cNvPr id="50" name="TextBox 49"/>
          <p:cNvSpPr txBox="1"/>
          <p:nvPr/>
        </p:nvSpPr>
        <p:spPr>
          <a:xfrm>
            <a:off x="1463040" y="3849624"/>
            <a:ext cx="1965960" cy="310896"/>
          </a:xfrm>
          <a:prstGeom prst="rect">
            <a:avLst/>
          </a:prstGeom>
          <a:noFill/>
        </p:spPr>
        <p:txBody>
          <a:bodyPr wrap="square"/>
          <a:lstStyle/>
          <a:p>
            <a:pPr algn="l"/>
            <a:r>
              <a:rPr sz="1400" b="1" i="0">
                <a:solidFill>
                  <a:srgbClr val="FFFFFF"/>
                </a:solidFill>
              </a:rPr>
              <a:t>25–27 mai</a:t>
            </a:r>
          </a:p>
        </p:txBody>
      </p:sp>
      <p:sp>
        <p:nvSpPr>
          <p:cNvPr id="51" name="TextBox 50"/>
          <p:cNvSpPr txBox="1"/>
          <p:nvPr/>
        </p:nvSpPr>
        <p:spPr>
          <a:xfrm>
            <a:off x="3474720" y="3849624"/>
            <a:ext cx="4526280" cy="310896"/>
          </a:xfrm>
          <a:prstGeom prst="rect">
            <a:avLst/>
          </a:prstGeom>
          <a:noFill/>
        </p:spPr>
        <p:txBody>
          <a:bodyPr wrap="square"/>
          <a:lstStyle/>
          <a:p>
            <a:pPr algn="l"/>
            <a:r>
              <a:rPr sz="1300" b="0" i="0">
                <a:solidFill>
                  <a:srgbClr val="CCD6E0"/>
                </a:solidFill>
              </a:rPr>
              <a:t>Coordonner un GEM (suite — gouvernance, budget)</a:t>
            </a:r>
          </a:p>
        </p:txBody>
      </p:sp>
      <p:sp>
        <p:nvSpPr>
          <p:cNvPr id="52" name="TextBox 51"/>
          <p:cNvSpPr txBox="1"/>
          <p:nvPr/>
        </p:nvSpPr>
        <p:spPr>
          <a:xfrm>
            <a:off x="8110727" y="3849624"/>
            <a:ext cx="3657600" cy="310896"/>
          </a:xfrm>
          <a:prstGeom prst="rect">
            <a:avLst/>
          </a:prstGeom>
          <a:noFill/>
        </p:spPr>
        <p:txBody>
          <a:bodyPr wrap="square"/>
          <a:lstStyle/>
          <a:p>
            <a:pPr algn="l"/>
            <a:r>
              <a:rPr sz="1300" b="0" i="1" dirty="0">
                <a:solidFill>
                  <a:srgbClr val="94A3B8"/>
                </a:solidFill>
              </a:rPr>
              <a:t>→ </a:t>
            </a:r>
            <a:r>
              <a:rPr lang="fr-FR" sz="1300" i="1" dirty="0">
                <a:solidFill>
                  <a:srgbClr val="94A3B8"/>
                </a:solidFill>
              </a:rPr>
              <a:t>1-3 </a:t>
            </a:r>
            <a:r>
              <a:rPr lang="fr-FR" sz="1300" i="1" dirty="0" err="1">
                <a:solidFill>
                  <a:srgbClr val="94A3B8"/>
                </a:solidFill>
              </a:rPr>
              <a:t>fév</a:t>
            </a:r>
            <a:endParaRPr sz="1300" b="0" i="1" dirty="0">
              <a:solidFill>
                <a:srgbClr val="94A3B8"/>
              </a:solidFill>
            </a:endParaRPr>
          </a:p>
        </p:txBody>
      </p:sp>
      <p:sp>
        <p:nvSpPr>
          <p:cNvPr id="53" name="Rectangle 52"/>
          <p:cNvSpPr/>
          <p:nvPr/>
        </p:nvSpPr>
        <p:spPr>
          <a:xfrm>
            <a:off x="274320" y="4233672"/>
            <a:ext cx="11521440" cy="420624"/>
          </a:xfrm>
          <a:prstGeom prst="rect">
            <a:avLst/>
          </a:prstGeom>
          <a:solidFill>
            <a:srgbClr val="1A4A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Rectangle 53"/>
          <p:cNvSpPr/>
          <p:nvPr/>
        </p:nvSpPr>
        <p:spPr>
          <a:xfrm>
            <a:off x="274320" y="4233672"/>
            <a:ext cx="594360" cy="420624"/>
          </a:xfrm>
          <a:prstGeom prst="rect">
            <a:avLst/>
          </a:prstGeom>
          <a:solidFill>
            <a:srgbClr val="00A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TextBox 54"/>
          <p:cNvSpPr txBox="1"/>
          <p:nvPr/>
        </p:nvSpPr>
        <p:spPr>
          <a:xfrm>
            <a:off x="274320" y="4297680"/>
            <a:ext cx="594360" cy="310896"/>
          </a:xfrm>
          <a:prstGeom prst="rect">
            <a:avLst/>
          </a:prstGeom>
          <a:noFill/>
        </p:spPr>
        <p:txBody>
          <a:bodyPr wrap="square"/>
          <a:lstStyle/>
          <a:p>
            <a:pPr algn="ctr"/>
            <a:r>
              <a:rPr sz="1300" b="1" i="0">
                <a:solidFill>
                  <a:srgbClr val="FFFFFF"/>
                </a:solidFill>
              </a:rPr>
              <a:t>S6</a:t>
            </a:r>
          </a:p>
        </p:txBody>
      </p:sp>
      <p:sp>
        <p:nvSpPr>
          <p:cNvPr id="56" name="TextBox 55"/>
          <p:cNvSpPr txBox="1"/>
          <p:nvPr/>
        </p:nvSpPr>
        <p:spPr>
          <a:xfrm>
            <a:off x="886968" y="4297680"/>
            <a:ext cx="548640" cy="310896"/>
          </a:xfrm>
          <a:prstGeom prst="rect">
            <a:avLst/>
          </a:prstGeom>
          <a:noFill/>
        </p:spPr>
        <p:txBody>
          <a:bodyPr wrap="square"/>
          <a:lstStyle/>
          <a:p>
            <a:pPr algn="ctr"/>
            <a:r>
              <a:rPr sz="1300" b="1" i="0">
                <a:solidFill>
                  <a:srgbClr val="E5A000"/>
                </a:solidFill>
              </a:rPr>
              <a:t>M5</a:t>
            </a:r>
          </a:p>
        </p:txBody>
      </p:sp>
      <p:sp>
        <p:nvSpPr>
          <p:cNvPr id="57" name="TextBox 56"/>
          <p:cNvSpPr txBox="1"/>
          <p:nvPr/>
        </p:nvSpPr>
        <p:spPr>
          <a:xfrm>
            <a:off x="1463040" y="4297680"/>
            <a:ext cx="1965960" cy="310896"/>
          </a:xfrm>
          <a:prstGeom prst="rect">
            <a:avLst/>
          </a:prstGeom>
          <a:noFill/>
        </p:spPr>
        <p:txBody>
          <a:bodyPr wrap="square"/>
          <a:lstStyle/>
          <a:p>
            <a:pPr algn="l"/>
            <a:r>
              <a:rPr sz="1400" b="1" i="0">
                <a:solidFill>
                  <a:srgbClr val="FFFFFF"/>
                </a:solidFill>
              </a:rPr>
              <a:t>8–10 juin</a:t>
            </a:r>
          </a:p>
        </p:txBody>
      </p:sp>
      <p:sp>
        <p:nvSpPr>
          <p:cNvPr id="58" name="TextBox 57"/>
          <p:cNvSpPr txBox="1"/>
          <p:nvPr/>
        </p:nvSpPr>
        <p:spPr>
          <a:xfrm>
            <a:off x="3474720" y="4297680"/>
            <a:ext cx="4526280" cy="310896"/>
          </a:xfrm>
          <a:prstGeom prst="rect">
            <a:avLst/>
          </a:prstGeom>
          <a:noFill/>
        </p:spPr>
        <p:txBody>
          <a:bodyPr wrap="square"/>
          <a:lstStyle/>
          <a:p>
            <a:pPr algn="l"/>
            <a:r>
              <a:rPr sz="1300" b="0" i="0">
                <a:solidFill>
                  <a:srgbClr val="CCD6E0"/>
                </a:solidFill>
              </a:rPr>
              <a:t>PSSM© — Premiers Secours Santé Mentale</a:t>
            </a:r>
          </a:p>
        </p:txBody>
      </p:sp>
      <p:sp>
        <p:nvSpPr>
          <p:cNvPr id="59" name="TextBox 58"/>
          <p:cNvSpPr txBox="1"/>
          <p:nvPr/>
        </p:nvSpPr>
        <p:spPr>
          <a:xfrm>
            <a:off x="8110727" y="4297680"/>
            <a:ext cx="3657600" cy="310896"/>
          </a:xfrm>
          <a:prstGeom prst="rect">
            <a:avLst/>
          </a:prstGeom>
          <a:noFill/>
        </p:spPr>
        <p:txBody>
          <a:bodyPr wrap="square"/>
          <a:lstStyle/>
          <a:p>
            <a:pPr algn="l"/>
            <a:r>
              <a:rPr sz="1300" b="0" i="1" dirty="0">
                <a:solidFill>
                  <a:srgbClr val="94A3B8"/>
                </a:solidFill>
              </a:rPr>
              <a:t>→ </a:t>
            </a:r>
            <a:r>
              <a:rPr lang="fr-FR" sz="1300" i="1" dirty="0">
                <a:solidFill>
                  <a:srgbClr val="94A3B8"/>
                </a:solidFill>
              </a:rPr>
              <a:t>7-9 mars</a:t>
            </a:r>
            <a:endParaRPr sz="1300" b="0" i="1" dirty="0">
              <a:solidFill>
                <a:srgbClr val="94A3B8"/>
              </a:solidFill>
            </a:endParaRPr>
          </a:p>
        </p:txBody>
      </p:sp>
      <p:sp>
        <p:nvSpPr>
          <p:cNvPr id="60" name="Rectangle 59"/>
          <p:cNvSpPr/>
          <p:nvPr/>
        </p:nvSpPr>
        <p:spPr>
          <a:xfrm>
            <a:off x="274320" y="4681728"/>
            <a:ext cx="11521440" cy="420624"/>
          </a:xfrm>
          <a:prstGeom prst="rect">
            <a:avLst/>
          </a:prstGeom>
          <a:solidFill>
            <a:srgbClr val="122B4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 name="Rectangle 60"/>
          <p:cNvSpPr/>
          <p:nvPr/>
        </p:nvSpPr>
        <p:spPr>
          <a:xfrm>
            <a:off x="274320" y="4681728"/>
            <a:ext cx="594360" cy="420624"/>
          </a:xfrm>
          <a:prstGeom prst="rect">
            <a:avLst/>
          </a:prstGeom>
          <a:solidFill>
            <a:srgbClr val="00A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2" name="TextBox 61"/>
          <p:cNvSpPr txBox="1"/>
          <p:nvPr/>
        </p:nvSpPr>
        <p:spPr>
          <a:xfrm>
            <a:off x="274320" y="4745736"/>
            <a:ext cx="594360" cy="310896"/>
          </a:xfrm>
          <a:prstGeom prst="rect">
            <a:avLst/>
          </a:prstGeom>
          <a:noFill/>
        </p:spPr>
        <p:txBody>
          <a:bodyPr wrap="square"/>
          <a:lstStyle/>
          <a:p>
            <a:pPr algn="ctr"/>
            <a:r>
              <a:rPr sz="1300" b="1" i="0">
                <a:solidFill>
                  <a:srgbClr val="FFFFFF"/>
                </a:solidFill>
              </a:rPr>
              <a:t>S7</a:t>
            </a:r>
          </a:p>
        </p:txBody>
      </p:sp>
      <p:sp>
        <p:nvSpPr>
          <p:cNvPr id="63" name="TextBox 62"/>
          <p:cNvSpPr txBox="1"/>
          <p:nvPr/>
        </p:nvSpPr>
        <p:spPr>
          <a:xfrm>
            <a:off x="886968" y="4745736"/>
            <a:ext cx="548640" cy="310896"/>
          </a:xfrm>
          <a:prstGeom prst="rect">
            <a:avLst/>
          </a:prstGeom>
          <a:noFill/>
        </p:spPr>
        <p:txBody>
          <a:bodyPr wrap="square"/>
          <a:lstStyle/>
          <a:p>
            <a:pPr algn="ctr"/>
            <a:r>
              <a:rPr sz="1300" b="1" i="0">
                <a:solidFill>
                  <a:srgbClr val="E5A000"/>
                </a:solidFill>
              </a:rPr>
              <a:t>M4+M6</a:t>
            </a:r>
          </a:p>
        </p:txBody>
      </p:sp>
      <p:sp>
        <p:nvSpPr>
          <p:cNvPr id="64" name="TextBox 63"/>
          <p:cNvSpPr txBox="1"/>
          <p:nvPr/>
        </p:nvSpPr>
        <p:spPr>
          <a:xfrm>
            <a:off x="1463040" y="4745736"/>
            <a:ext cx="1965960" cy="310896"/>
          </a:xfrm>
          <a:prstGeom prst="rect">
            <a:avLst/>
          </a:prstGeom>
          <a:noFill/>
        </p:spPr>
        <p:txBody>
          <a:bodyPr wrap="square"/>
          <a:lstStyle/>
          <a:p>
            <a:pPr algn="l"/>
            <a:r>
              <a:rPr sz="1400" b="1" i="0">
                <a:solidFill>
                  <a:srgbClr val="FFFFFF"/>
                </a:solidFill>
              </a:rPr>
              <a:t>29 juin–1 juil.</a:t>
            </a:r>
          </a:p>
        </p:txBody>
      </p:sp>
      <p:sp>
        <p:nvSpPr>
          <p:cNvPr id="65" name="TextBox 64"/>
          <p:cNvSpPr txBox="1"/>
          <p:nvPr/>
        </p:nvSpPr>
        <p:spPr>
          <a:xfrm>
            <a:off x="3474720" y="4745736"/>
            <a:ext cx="4526280" cy="310896"/>
          </a:xfrm>
          <a:prstGeom prst="rect">
            <a:avLst/>
          </a:prstGeom>
          <a:noFill/>
        </p:spPr>
        <p:txBody>
          <a:bodyPr wrap="square"/>
          <a:lstStyle/>
          <a:p>
            <a:pPr algn="l"/>
            <a:r>
              <a:rPr sz="1300" b="0" i="0">
                <a:solidFill>
                  <a:srgbClr val="CCD6E0"/>
                </a:solidFill>
              </a:rPr>
              <a:t>Coordonner (fin) + GEM spécialisé (début)</a:t>
            </a:r>
          </a:p>
        </p:txBody>
      </p:sp>
      <p:sp>
        <p:nvSpPr>
          <p:cNvPr id="66" name="TextBox 65"/>
          <p:cNvSpPr txBox="1"/>
          <p:nvPr/>
        </p:nvSpPr>
        <p:spPr>
          <a:xfrm>
            <a:off x="8110727" y="4745736"/>
            <a:ext cx="3657600" cy="310896"/>
          </a:xfrm>
          <a:prstGeom prst="rect">
            <a:avLst/>
          </a:prstGeom>
          <a:noFill/>
        </p:spPr>
        <p:txBody>
          <a:bodyPr wrap="square"/>
          <a:lstStyle/>
          <a:p>
            <a:pPr algn="l"/>
            <a:r>
              <a:rPr sz="1300" b="0" i="1" dirty="0">
                <a:solidFill>
                  <a:srgbClr val="94A3B8"/>
                </a:solidFill>
              </a:rPr>
              <a:t>→ </a:t>
            </a:r>
            <a:r>
              <a:rPr lang="fr-FR" sz="1300" i="1" dirty="0">
                <a:solidFill>
                  <a:srgbClr val="94A3B8"/>
                </a:solidFill>
              </a:rPr>
              <a:t>28-30 mars</a:t>
            </a:r>
            <a:endParaRPr sz="1300" b="0" i="1" dirty="0">
              <a:solidFill>
                <a:srgbClr val="94A3B8"/>
              </a:solidFill>
            </a:endParaRPr>
          </a:p>
        </p:txBody>
      </p:sp>
      <p:sp>
        <p:nvSpPr>
          <p:cNvPr id="67" name="Rectangle 66"/>
          <p:cNvSpPr/>
          <p:nvPr/>
        </p:nvSpPr>
        <p:spPr>
          <a:xfrm>
            <a:off x="274320" y="5129783"/>
            <a:ext cx="11521440" cy="420624"/>
          </a:xfrm>
          <a:prstGeom prst="rect">
            <a:avLst/>
          </a:prstGeom>
          <a:solidFill>
            <a:srgbClr val="1A4A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8" name="Rectangle 67"/>
          <p:cNvSpPr/>
          <p:nvPr/>
        </p:nvSpPr>
        <p:spPr>
          <a:xfrm>
            <a:off x="274320" y="5129783"/>
            <a:ext cx="594360" cy="420624"/>
          </a:xfrm>
          <a:prstGeom prst="rect">
            <a:avLst/>
          </a:prstGeom>
          <a:solidFill>
            <a:srgbClr val="00A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9" name="TextBox 68"/>
          <p:cNvSpPr txBox="1"/>
          <p:nvPr/>
        </p:nvSpPr>
        <p:spPr>
          <a:xfrm>
            <a:off x="274320" y="5193791"/>
            <a:ext cx="594360" cy="310896"/>
          </a:xfrm>
          <a:prstGeom prst="rect">
            <a:avLst/>
          </a:prstGeom>
          <a:noFill/>
        </p:spPr>
        <p:txBody>
          <a:bodyPr wrap="square"/>
          <a:lstStyle/>
          <a:p>
            <a:pPr algn="ctr"/>
            <a:r>
              <a:rPr sz="1300" b="1" i="0">
                <a:solidFill>
                  <a:srgbClr val="FFFFFF"/>
                </a:solidFill>
              </a:rPr>
              <a:t>S8</a:t>
            </a:r>
          </a:p>
        </p:txBody>
      </p:sp>
      <p:sp>
        <p:nvSpPr>
          <p:cNvPr id="70" name="TextBox 69"/>
          <p:cNvSpPr txBox="1"/>
          <p:nvPr/>
        </p:nvSpPr>
        <p:spPr>
          <a:xfrm>
            <a:off x="886968" y="5193791"/>
            <a:ext cx="548640" cy="310896"/>
          </a:xfrm>
          <a:prstGeom prst="rect">
            <a:avLst/>
          </a:prstGeom>
          <a:noFill/>
        </p:spPr>
        <p:txBody>
          <a:bodyPr wrap="square"/>
          <a:lstStyle/>
          <a:p>
            <a:pPr algn="ctr"/>
            <a:r>
              <a:rPr sz="1300" b="1" i="0">
                <a:solidFill>
                  <a:srgbClr val="E5A000"/>
                </a:solidFill>
              </a:rPr>
              <a:t>M6</a:t>
            </a:r>
          </a:p>
        </p:txBody>
      </p:sp>
      <p:sp>
        <p:nvSpPr>
          <p:cNvPr id="71" name="TextBox 70"/>
          <p:cNvSpPr txBox="1"/>
          <p:nvPr/>
        </p:nvSpPr>
        <p:spPr>
          <a:xfrm>
            <a:off x="1463040" y="5193791"/>
            <a:ext cx="1965960" cy="310896"/>
          </a:xfrm>
          <a:prstGeom prst="rect">
            <a:avLst/>
          </a:prstGeom>
          <a:noFill/>
        </p:spPr>
        <p:txBody>
          <a:bodyPr wrap="square"/>
          <a:lstStyle/>
          <a:p>
            <a:pPr algn="l"/>
            <a:r>
              <a:rPr sz="1400" b="1" i="0">
                <a:solidFill>
                  <a:srgbClr val="FFFFFF"/>
                </a:solidFill>
              </a:rPr>
              <a:t>12–13 juil.</a:t>
            </a:r>
          </a:p>
        </p:txBody>
      </p:sp>
      <p:sp>
        <p:nvSpPr>
          <p:cNvPr id="72" name="TextBox 71"/>
          <p:cNvSpPr txBox="1"/>
          <p:nvPr/>
        </p:nvSpPr>
        <p:spPr>
          <a:xfrm>
            <a:off x="3474720" y="5193791"/>
            <a:ext cx="4526280" cy="310896"/>
          </a:xfrm>
          <a:prstGeom prst="rect">
            <a:avLst/>
          </a:prstGeom>
          <a:noFill/>
        </p:spPr>
        <p:txBody>
          <a:bodyPr wrap="square"/>
          <a:lstStyle/>
          <a:p>
            <a:pPr algn="l"/>
            <a:r>
              <a:rPr sz="1300" b="0" i="0">
                <a:solidFill>
                  <a:srgbClr val="CCD6E0"/>
                </a:solidFill>
              </a:rPr>
              <a:t>GEM spécialisé (fin) + Analyse de pratiques</a:t>
            </a:r>
          </a:p>
        </p:txBody>
      </p:sp>
      <p:sp>
        <p:nvSpPr>
          <p:cNvPr id="73" name="TextBox 72"/>
          <p:cNvSpPr txBox="1"/>
          <p:nvPr/>
        </p:nvSpPr>
        <p:spPr>
          <a:xfrm>
            <a:off x="8110727" y="5193791"/>
            <a:ext cx="3657600" cy="310896"/>
          </a:xfrm>
          <a:prstGeom prst="rect">
            <a:avLst/>
          </a:prstGeom>
          <a:noFill/>
        </p:spPr>
        <p:txBody>
          <a:bodyPr wrap="square"/>
          <a:lstStyle/>
          <a:p>
            <a:pPr algn="l"/>
            <a:r>
              <a:rPr sz="1300" b="0" i="1" dirty="0">
                <a:solidFill>
                  <a:srgbClr val="94A3B8"/>
                </a:solidFill>
              </a:rPr>
              <a:t>→ </a:t>
            </a:r>
            <a:r>
              <a:rPr lang="fr-FR" sz="1300" i="1" dirty="0">
                <a:solidFill>
                  <a:srgbClr val="94A3B8"/>
                </a:solidFill>
              </a:rPr>
              <a:t>26-27 </a:t>
            </a:r>
            <a:r>
              <a:rPr lang="fr-FR" sz="1300" i="1" dirty="0" err="1">
                <a:solidFill>
                  <a:srgbClr val="94A3B8"/>
                </a:solidFill>
              </a:rPr>
              <a:t>avr</a:t>
            </a:r>
            <a:endParaRPr sz="1300" b="0" i="1" dirty="0">
              <a:solidFill>
                <a:srgbClr val="94A3B8"/>
              </a:solidFill>
            </a:endParaRPr>
          </a:p>
        </p:txBody>
      </p:sp>
      <p:sp>
        <p:nvSpPr>
          <p:cNvPr id="74" name="Rectangle 73"/>
          <p:cNvSpPr/>
          <p:nvPr/>
        </p:nvSpPr>
        <p:spPr>
          <a:xfrm>
            <a:off x="274320" y="5577840"/>
            <a:ext cx="11521440" cy="420624"/>
          </a:xfrm>
          <a:prstGeom prst="rect">
            <a:avLst/>
          </a:prstGeom>
          <a:solidFill>
            <a:srgbClr val="122B4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5" name="Rectangle 74"/>
          <p:cNvSpPr/>
          <p:nvPr/>
        </p:nvSpPr>
        <p:spPr>
          <a:xfrm>
            <a:off x="274320" y="5577840"/>
            <a:ext cx="594360" cy="420624"/>
          </a:xfrm>
          <a:prstGeom prst="rect">
            <a:avLst/>
          </a:prstGeom>
          <a:solidFill>
            <a:srgbClr val="E5A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6" name="TextBox 75"/>
          <p:cNvSpPr txBox="1"/>
          <p:nvPr/>
        </p:nvSpPr>
        <p:spPr>
          <a:xfrm>
            <a:off x="274320" y="5641848"/>
            <a:ext cx="594360" cy="310896"/>
          </a:xfrm>
          <a:prstGeom prst="rect">
            <a:avLst/>
          </a:prstGeom>
          <a:noFill/>
        </p:spPr>
        <p:txBody>
          <a:bodyPr wrap="square"/>
          <a:lstStyle/>
          <a:p>
            <a:pPr algn="ctr"/>
            <a:r>
              <a:rPr sz="1300" b="1" i="0">
                <a:solidFill>
                  <a:srgbClr val="0B1E33"/>
                </a:solidFill>
              </a:rPr>
              <a:t>💼</a:t>
            </a:r>
          </a:p>
        </p:txBody>
      </p:sp>
      <p:sp>
        <p:nvSpPr>
          <p:cNvPr id="77" name="TextBox 76"/>
          <p:cNvSpPr txBox="1"/>
          <p:nvPr/>
        </p:nvSpPr>
        <p:spPr>
          <a:xfrm>
            <a:off x="886968" y="5641848"/>
            <a:ext cx="548640" cy="310896"/>
          </a:xfrm>
          <a:prstGeom prst="rect">
            <a:avLst/>
          </a:prstGeom>
          <a:noFill/>
        </p:spPr>
        <p:txBody>
          <a:bodyPr wrap="square"/>
          <a:lstStyle/>
          <a:p>
            <a:pPr algn="ctr"/>
            <a:r>
              <a:rPr sz="1300" b="1" i="0">
                <a:solidFill>
                  <a:srgbClr val="E5A000"/>
                </a:solidFill>
              </a:rPr>
              <a:t>DPP</a:t>
            </a:r>
          </a:p>
        </p:txBody>
      </p:sp>
      <p:sp>
        <p:nvSpPr>
          <p:cNvPr id="78" name="TextBox 77"/>
          <p:cNvSpPr txBox="1"/>
          <p:nvPr/>
        </p:nvSpPr>
        <p:spPr>
          <a:xfrm>
            <a:off x="1463040" y="5641848"/>
            <a:ext cx="1965960" cy="310896"/>
          </a:xfrm>
          <a:prstGeom prst="rect">
            <a:avLst/>
          </a:prstGeom>
          <a:noFill/>
        </p:spPr>
        <p:txBody>
          <a:bodyPr wrap="square"/>
          <a:lstStyle/>
          <a:p>
            <a:pPr algn="l"/>
            <a:r>
              <a:rPr sz="1400" b="1" i="0">
                <a:solidFill>
                  <a:srgbClr val="FFFFFF"/>
                </a:solidFill>
              </a:rPr>
              <a:t>30 août</a:t>
            </a:r>
          </a:p>
        </p:txBody>
      </p:sp>
      <p:sp>
        <p:nvSpPr>
          <p:cNvPr id="79" name="TextBox 78"/>
          <p:cNvSpPr txBox="1"/>
          <p:nvPr/>
        </p:nvSpPr>
        <p:spPr>
          <a:xfrm>
            <a:off x="3474720" y="5641848"/>
            <a:ext cx="4526280" cy="310896"/>
          </a:xfrm>
          <a:prstGeom prst="rect">
            <a:avLst/>
          </a:prstGeom>
          <a:noFill/>
        </p:spPr>
        <p:txBody>
          <a:bodyPr wrap="square"/>
          <a:lstStyle/>
          <a:p>
            <a:pPr algn="l"/>
            <a:r>
              <a:rPr sz="1300" b="0" i="0">
                <a:solidFill>
                  <a:srgbClr val="CCD6E0"/>
                </a:solidFill>
              </a:rPr>
              <a:t>Dépôt du Dossier Professionnel de Pratiques</a:t>
            </a:r>
          </a:p>
        </p:txBody>
      </p:sp>
      <p:sp>
        <p:nvSpPr>
          <p:cNvPr id="80" name="TextBox 79"/>
          <p:cNvSpPr txBox="1"/>
          <p:nvPr/>
        </p:nvSpPr>
        <p:spPr>
          <a:xfrm>
            <a:off x="8092440" y="5641848"/>
            <a:ext cx="3657600" cy="310896"/>
          </a:xfrm>
          <a:prstGeom prst="rect">
            <a:avLst/>
          </a:prstGeom>
          <a:noFill/>
        </p:spPr>
        <p:txBody>
          <a:bodyPr wrap="square"/>
          <a:lstStyle/>
          <a:p>
            <a:pPr algn="l"/>
            <a:r>
              <a:rPr sz="1300" b="0" i="1" dirty="0">
                <a:solidFill>
                  <a:srgbClr val="94A3B8"/>
                </a:solidFill>
              </a:rPr>
              <a:t>→ </a:t>
            </a:r>
            <a:r>
              <a:rPr lang="fr-FR" sz="1300" i="1" dirty="0">
                <a:solidFill>
                  <a:srgbClr val="94A3B8"/>
                </a:solidFill>
              </a:rPr>
              <a:t>6 juin</a:t>
            </a:r>
            <a:endParaRPr sz="1300" b="0" i="1" dirty="0">
              <a:solidFill>
                <a:srgbClr val="94A3B8"/>
              </a:solidFill>
            </a:endParaRPr>
          </a:p>
        </p:txBody>
      </p:sp>
      <p:sp>
        <p:nvSpPr>
          <p:cNvPr id="81" name="Rectangle 80"/>
          <p:cNvSpPr/>
          <p:nvPr/>
        </p:nvSpPr>
        <p:spPr>
          <a:xfrm>
            <a:off x="274320" y="6025896"/>
            <a:ext cx="11521440" cy="420624"/>
          </a:xfrm>
          <a:prstGeom prst="rect">
            <a:avLst/>
          </a:prstGeom>
          <a:solidFill>
            <a:srgbClr val="1A4A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2" name="Rectangle 81"/>
          <p:cNvSpPr/>
          <p:nvPr/>
        </p:nvSpPr>
        <p:spPr>
          <a:xfrm>
            <a:off x="274320" y="6025896"/>
            <a:ext cx="594360" cy="420624"/>
          </a:xfrm>
          <a:prstGeom prst="rect">
            <a:avLst/>
          </a:prstGeom>
          <a:solidFill>
            <a:srgbClr val="E5A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3" name="TextBox 82"/>
          <p:cNvSpPr txBox="1"/>
          <p:nvPr/>
        </p:nvSpPr>
        <p:spPr>
          <a:xfrm>
            <a:off x="274320" y="6089904"/>
            <a:ext cx="594360" cy="310896"/>
          </a:xfrm>
          <a:prstGeom prst="rect">
            <a:avLst/>
          </a:prstGeom>
          <a:noFill/>
        </p:spPr>
        <p:txBody>
          <a:bodyPr wrap="square"/>
          <a:lstStyle/>
          <a:p>
            <a:pPr algn="ctr"/>
            <a:r>
              <a:rPr sz="1300" b="1" i="0">
                <a:solidFill>
                  <a:srgbClr val="0B1E33"/>
                </a:solidFill>
              </a:rPr>
              <a:t>🎤</a:t>
            </a:r>
          </a:p>
        </p:txBody>
      </p:sp>
      <p:sp>
        <p:nvSpPr>
          <p:cNvPr id="84" name="TextBox 83"/>
          <p:cNvSpPr txBox="1"/>
          <p:nvPr/>
        </p:nvSpPr>
        <p:spPr>
          <a:xfrm>
            <a:off x="886968" y="6089904"/>
            <a:ext cx="548640" cy="310896"/>
          </a:xfrm>
          <a:prstGeom prst="rect">
            <a:avLst/>
          </a:prstGeom>
          <a:noFill/>
        </p:spPr>
        <p:txBody>
          <a:bodyPr wrap="square"/>
          <a:lstStyle/>
          <a:p>
            <a:pPr algn="ctr"/>
            <a:r>
              <a:rPr sz="1300" b="1" i="0" dirty="0">
                <a:solidFill>
                  <a:srgbClr val="E5A000"/>
                </a:solidFill>
              </a:rPr>
              <a:t>Sou</a:t>
            </a:r>
            <a:r>
              <a:rPr lang="fr-FR" sz="1300" b="1" i="0" dirty="0">
                <a:solidFill>
                  <a:srgbClr val="E5A000"/>
                </a:solidFill>
              </a:rPr>
              <a:t>t.</a:t>
            </a:r>
            <a:endParaRPr sz="1300" b="1" i="0" dirty="0">
              <a:solidFill>
                <a:srgbClr val="E5A000"/>
              </a:solidFill>
            </a:endParaRPr>
          </a:p>
        </p:txBody>
      </p:sp>
      <p:sp>
        <p:nvSpPr>
          <p:cNvPr id="85" name="TextBox 84"/>
          <p:cNvSpPr txBox="1"/>
          <p:nvPr/>
        </p:nvSpPr>
        <p:spPr>
          <a:xfrm>
            <a:off x="1463040" y="6089904"/>
            <a:ext cx="1965960" cy="310896"/>
          </a:xfrm>
          <a:prstGeom prst="rect">
            <a:avLst/>
          </a:prstGeom>
          <a:noFill/>
        </p:spPr>
        <p:txBody>
          <a:bodyPr wrap="square"/>
          <a:lstStyle/>
          <a:p>
            <a:pPr algn="l"/>
            <a:r>
              <a:rPr sz="1400" b="1" i="0">
                <a:solidFill>
                  <a:srgbClr val="FFFFFF"/>
                </a:solidFill>
              </a:rPr>
              <a:t>23 sept.</a:t>
            </a:r>
          </a:p>
        </p:txBody>
      </p:sp>
      <p:sp>
        <p:nvSpPr>
          <p:cNvPr id="86" name="TextBox 85"/>
          <p:cNvSpPr txBox="1"/>
          <p:nvPr/>
        </p:nvSpPr>
        <p:spPr>
          <a:xfrm>
            <a:off x="3474720" y="6089904"/>
            <a:ext cx="4526280" cy="310896"/>
          </a:xfrm>
          <a:prstGeom prst="rect">
            <a:avLst/>
          </a:prstGeom>
          <a:noFill/>
        </p:spPr>
        <p:txBody>
          <a:bodyPr wrap="square"/>
          <a:lstStyle/>
          <a:p>
            <a:pPr algn="l"/>
            <a:r>
              <a:rPr sz="1300" b="0" i="0">
                <a:solidFill>
                  <a:srgbClr val="CCD6E0"/>
                </a:solidFill>
              </a:rPr>
              <a:t>Soutenance orale devant jury — Validation</a:t>
            </a:r>
          </a:p>
        </p:txBody>
      </p:sp>
      <p:sp>
        <p:nvSpPr>
          <p:cNvPr id="87" name="TextBox 86"/>
          <p:cNvSpPr txBox="1"/>
          <p:nvPr/>
        </p:nvSpPr>
        <p:spPr>
          <a:xfrm>
            <a:off x="8110727" y="6089904"/>
            <a:ext cx="3657600" cy="310896"/>
          </a:xfrm>
          <a:prstGeom prst="rect">
            <a:avLst/>
          </a:prstGeom>
          <a:noFill/>
        </p:spPr>
        <p:txBody>
          <a:bodyPr wrap="square"/>
          <a:lstStyle/>
          <a:p>
            <a:pPr algn="l"/>
            <a:r>
              <a:rPr sz="1300" b="0" i="1" dirty="0">
                <a:solidFill>
                  <a:srgbClr val="94A3B8"/>
                </a:solidFill>
              </a:rPr>
              <a:t>→ </a:t>
            </a:r>
            <a:r>
              <a:rPr lang="fr-FR" sz="1300" i="1" dirty="0">
                <a:solidFill>
                  <a:srgbClr val="94A3B8"/>
                </a:solidFill>
              </a:rPr>
              <a:t>29 juin</a:t>
            </a:r>
            <a:endParaRPr sz="1300" b="0" i="1" dirty="0">
              <a:solidFill>
                <a:srgbClr val="94A3B8"/>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0F7FF"/>
        </a:solidFill>
        <a:effectLst/>
      </p:bgPr>
    </p:bg>
    <p:spTree>
      <p:nvGrpSpPr>
        <p:cNvPr id="1" name=""/>
        <p:cNvGrpSpPr/>
        <p:nvPr/>
      </p:nvGrpSpPr>
      <p:grpSpPr>
        <a:xfrm>
          <a:off x="0" y="0"/>
          <a:ext cx="0" cy="0"/>
          <a:chOff x="0" y="0"/>
          <a:chExt cx="0" cy="0"/>
        </a:xfrm>
      </p:grpSpPr>
      <p:sp>
        <p:nvSpPr>
          <p:cNvPr id="2" name="Rectangle 1"/>
          <p:cNvSpPr/>
          <p:nvPr/>
        </p:nvSpPr>
        <p:spPr>
          <a:xfrm>
            <a:off x="0" y="0"/>
            <a:ext cx="12188952" cy="109728"/>
          </a:xfrm>
          <a:prstGeom prst="rect">
            <a:avLst/>
          </a:prstGeom>
          <a:solidFill>
            <a:srgbClr val="00A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109728"/>
            <a:ext cx="12188952" cy="777240"/>
          </a:xfrm>
          <a:prstGeom prst="rect">
            <a:avLst/>
          </a:prstGeom>
          <a:solidFill>
            <a:srgbClr val="1A4A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320040" y="137160"/>
            <a:ext cx="11521440" cy="713232"/>
          </a:xfrm>
          <a:prstGeom prst="rect">
            <a:avLst/>
          </a:prstGeom>
          <a:noFill/>
        </p:spPr>
        <p:txBody>
          <a:bodyPr wrap="square"/>
          <a:lstStyle/>
          <a:p>
            <a:pPr algn="l"/>
            <a:r>
              <a:rPr sz="2600" b="1" i="0" dirty="0">
                <a:solidFill>
                  <a:srgbClr val="FFFFFF"/>
                </a:solidFill>
              </a:rPr>
              <a:t>Coût, </a:t>
            </a:r>
            <a:r>
              <a:rPr lang="fr-FR" sz="2600" b="1" i="0" dirty="0">
                <a:solidFill>
                  <a:srgbClr val="FFFFFF"/>
                </a:solidFill>
              </a:rPr>
              <a:t>validation des compétences</a:t>
            </a:r>
            <a:r>
              <a:rPr sz="2600" b="1" i="0" dirty="0">
                <a:solidFill>
                  <a:srgbClr val="FFFFFF"/>
                </a:solidFill>
              </a:rPr>
              <a:t> &amp; </a:t>
            </a:r>
            <a:r>
              <a:rPr sz="2600" b="1" i="0" dirty="0" err="1">
                <a:solidFill>
                  <a:srgbClr val="FFFFFF"/>
                </a:solidFill>
              </a:rPr>
              <a:t>financements</a:t>
            </a:r>
            <a:endParaRPr sz="2600" b="1" i="0" dirty="0">
              <a:solidFill>
                <a:srgbClr val="FFFFFF"/>
              </a:solidFill>
            </a:endParaRPr>
          </a:p>
        </p:txBody>
      </p:sp>
      <p:sp>
        <p:nvSpPr>
          <p:cNvPr id="5" name="Rectangle 4"/>
          <p:cNvSpPr/>
          <p:nvPr/>
        </p:nvSpPr>
        <p:spPr>
          <a:xfrm>
            <a:off x="0" y="6629400"/>
            <a:ext cx="12188952" cy="228600"/>
          </a:xfrm>
          <a:prstGeom prst="rect">
            <a:avLst/>
          </a:prstGeom>
          <a:solidFill>
            <a:srgbClr val="1A4A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74320" y="6647688"/>
            <a:ext cx="11612880" cy="201168"/>
          </a:xfrm>
          <a:prstGeom prst="rect">
            <a:avLst/>
          </a:prstGeom>
          <a:noFill/>
        </p:spPr>
        <p:txBody>
          <a:bodyPr wrap="square"/>
          <a:lstStyle/>
          <a:p>
            <a:pPr algn="ctr"/>
            <a:r>
              <a:rPr sz="1100" b="0" i="0">
                <a:solidFill>
                  <a:srgbClr val="CCD6E0"/>
                </a:solidFill>
              </a:rPr>
              <a:t>ARIFTS Angers  ×  IRTS Normandie Caen  ×  FIGEM  |  Formation Coordinateur GEM</a:t>
            </a:r>
          </a:p>
        </p:txBody>
      </p:sp>
      <p:sp>
        <p:nvSpPr>
          <p:cNvPr id="7" name="Rectangle 6"/>
          <p:cNvSpPr/>
          <p:nvPr/>
        </p:nvSpPr>
        <p:spPr>
          <a:xfrm>
            <a:off x="365760" y="1051560"/>
            <a:ext cx="4114800" cy="2011680"/>
          </a:xfrm>
          <a:prstGeom prst="rect">
            <a:avLst/>
          </a:prstGeom>
          <a:solidFill>
            <a:srgbClr val="1A4A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365760" y="1115568"/>
            <a:ext cx="4114800" cy="914400"/>
          </a:xfrm>
          <a:prstGeom prst="rect">
            <a:avLst/>
          </a:prstGeom>
          <a:noFill/>
        </p:spPr>
        <p:txBody>
          <a:bodyPr wrap="square"/>
          <a:lstStyle/>
          <a:p>
            <a:pPr algn="ctr"/>
            <a:r>
              <a:rPr sz="5200" b="1" i="0">
                <a:solidFill>
                  <a:srgbClr val="E5A000"/>
                </a:solidFill>
              </a:rPr>
              <a:t>4 848 €</a:t>
            </a:r>
          </a:p>
        </p:txBody>
      </p:sp>
      <p:sp>
        <p:nvSpPr>
          <p:cNvPr id="9" name="TextBox 8"/>
          <p:cNvSpPr txBox="1"/>
          <p:nvPr/>
        </p:nvSpPr>
        <p:spPr>
          <a:xfrm>
            <a:off x="365760" y="2011680"/>
            <a:ext cx="4114800" cy="685800"/>
          </a:xfrm>
          <a:prstGeom prst="rect">
            <a:avLst/>
          </a:prstGeom>
          <a:noFill/>
        </p:spPr>
        <p:txBody>
          <a:bodyPr wrap="square"/>
          <a:lstStyle/>
          <a:p>
            <a:pPr algn="ctr"/>
            <a:r>
              <a:rPr sz="1800" b="0" i="0">
                <a:solidFill>
                  <a:srgbClr val="FFFFFF"/>
                </a:solidFill>
              </a:rPr>
              <a:t>Coût total  ·  164 heures</a:t>
            </a:r>
          </a:p>
        </p:txBody>
      </p:sp>
      <p:sp>
        <p:nvSpPr>
          <p:cNvPr id="10" name="Rectangle 9"/>
          <p:cNvSpPr/>
          <p:nvPr/>
        </p:nvSpPr>
        <p:spPr>
          <a:xfrm>
            <a:off x="4754880" y="1051560"/>
            <a:ext cx="7040880" cy="2011680"/>
          </a:xfrm>
          <a:prstGeom prst="rect">
            <a:avLst/>
          </a:prstGeom>
          <a:solidFill>
            <a:srgbClr val="00A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846320" y="1115568"/>
            <a:ext cx="6858000" cy="502920"/>
          </a:xfrm>
          <a:prstGeom prst="rect">
            <a:avLst/>
          </a:prstGeom>
          <a:noFill/>
        </p:spPr>
        <p:txBody>
          <a:bodyPr wrap="square"/>
          <a:lstStyle/>
          <a:p>
            <a:pPr algn="l"/>
            <a:r>
              <a:rPr sz="2200" b="1" i="0" dirty="0">
                <a:solidFill>
                  <a:srgbClr val="0B1E33"/>
                </a:solidFill>
              </a:rPr>
              <a:t>🏆  </a:t>
            </a:r>
            <a:r>
              <a:rPr lang="fr-FR" sz="2200" b="1" dirty="0">
                <a:solidFill>
                  <a:srgbClr val="0B1E33"/>
                </a:solidFill>
              </a:rPr>
              <a:t>Validation des compétences</a:t>
            </a:r>
            <a:endParaRPr sz="2200" b="1" i="0" dirty="0">
              <a:solidFill>
                <a:srgbClr val="0B1E33"/>
              </a:solidFill>
            </a:endParaRPr>
          </a:p>
        </p:txBody>
      </p:sp>
      <p:sp>
        <p:nvSpPr>
          <p:cNvPr id="12" name="TextBox 11"/>
          <p:cNvSpPr txBox="1"/>
          <p:nvPr/>
        </p:nvSpPr>
        <p:spPr>
          <a:xfrm>
            <a:off x="4846320" y="1664208"/>
            <a:ext cx="6858000" cy="301752"/>
          </a:xfrm>
          <a:prstGeom prst="rect">
            <a:avLst/>
          </a:prstGeom>
          <a:noFill/>
        </p:spPr>
        <p:txBody>
          <a:bodyPr wrap="square"/>
          <a:lstStyle/>
          <a:p>
            <a:pPr algn="l"/>
            <a:r>
              <a:rPr sz="1500" b="0" i="0" dirty="0">
                <a:solidFill>
                  <a:srgbClr val="0B1E33"/>
                </a:solidFill>
              </a:rPr>
              <a:t>• Attestation de </a:t>
            </a:r>
            <a:r>
              <a:rPr sz="1500" b="0" i="0" dirty="0" err="1">
                <a:solidFill>
                  <a:srgbClr val="0B1E33"/>
                </a:solidFill>
              </a:rPr>
              <a:t>compétences</a:t>
            </a:r>
            <a:r>
              <a:rPr sz="1500" b="0" i="0" dirty="0">
                <a:solidFill>
                  <a:srgbClr val="0B1E33"/>
                </a:solidFill>
              </a:rPr>
              <a:t> — 6 blocs </a:t>
            </a:r>
            <a:r>
              <a:rPr sz="1500" b="0" i="0" dirty="0" err="1">
                <a:solidFill>
                  <a:srgbClr val="0B1E33"/>
                </a:solidFill>
              </a:rPr>
              <a:t>validés</a:t>
            </a:r>
            <a:r>
              <a:rPr lang="fr-FR" sz="1500" b="0" i="0" dirty="0">
                <a:solidFill>
                  <a:srgbClr val="0B1E33"/>
                </a:solidFill>
              </a:rPr>
              <a:t> (possibilité validation partielle)</a:t>
            </a:r>
            <a:endParaRPr sz="1500" b="0" i="0" dirty="0">
              <a:solidFill>
                <a:srgbClr val="0B1E33"/>
              </a:solidFill>
            </a:endParaRPr>
          </a:p>
        </p:txBody>
      </p:sp>
      <p:sp>
        <p:nvSpPr>
          <p:cNvPr id="13" name="TextBox 12"/>
          <p:cNvSpPr txBox="1"/>
          <p:nvPr/>
        </p:nvSpPr>
        <p:spPr>
          <a:xfrm>
            <a:off x="4846320" y="1975104"/>
            <a:ext cx="6858000" cy="301752"/>
          </a:xfrm>
          <a:prstGeom prst="rect">
            <a:avLst/>
          </a:prstGeom>
          <a:noFill/>
        </p:spPr>
        <p:txBody>
          <a:bodyPr wrap="square"/>
          <a:lstStyle/>
          <a:p>
            <a:pPr algn="l"/>
            <a:r>
              <a:rPr sz="1500" b="0" i="0" dirty="0">
                <a:solidFill>
                  <a:srgbClr val="0B1E33"/>
                </a:solidFill>
              </a:rPr>
              <a:t>• </a:t>
            </a:r>
            <a:r>
              <a:rPr sz="1500" b="0" i="0" dirty="0" err="1">
                <a:solidFill>
                  <a:srgbClr val="0B1E33"/>
                </a:solidFill>
              </a:rPr>
              <a:t>Reconnue</a:t>
            </a:r>
            <a:r>
              <a:rPr sz="1500" b="0" i="0" dirty="0">
                <a:solidFill>
                  <a:srgbClr val="0B1E33"/>
                </a:solidFill>
              </a:rPr>
              <a:t> par la FIGEM </a:t>
            </a:r>
          </a:p>
        </p:txBody>
      </p:sp>
      <p:sp>
        <p:nvSpPr>
          <p:cNvPr id="14" name="TextBox 13"/>
          <p:cNvSpPr txBox="1"/>
          <p:nvPr/>
        </p:nvSpPr>
        <p:spPr>
          <a:xfrm>
            <a:off x="4846320" y="2286000"/>
            <a:ext cx="6858000" cy="301752"/>
          </a:xfrm>
          <a:prstGeom prst="rect">
            <a:avLst/>
          </a:prstGeom>
          <a:noFill/>
        </p:spPr>
        <p:txBody>
          <a:bodyPr wrap="square"/>
          <a:lstStyle/>
          <a:p>
            <a:pPr algn="l"/>
            <a:r>
              <a:rPr sz="1500" b="0" i="0">
                <a:solidFill>
                  <a:srgbClr val="0B1E33"/>
                </a:solidFill>
              </a:rPr>
              <a:t>• DPP (15-20 p.) · Soutenance orale 30 min</a:t>
            </a:r>
          </a:p>
        </p:txBody>
      </p:sp>
      <p:sp>
        <p:nvSpPr>
          <p:cNvPr id="15" name="TextBox 14"/>
          <p:cNvSpPr txBox="1"/>
          <p:nvPr/>
        </p:nvSpPr>
        <p:spPr>
          <a:xfrm>
            <a:off x="4846320" y="2596896"/>
            <a:ext cx="6858000" cy="301752"/>
          </a:xfrm>
          <a:prstGeom prst="rect">
            <a:avLst/>
          </a:prstGeom>
          <a:noFill/>
        </p:spPr>
        <p:txBody>
          <a:bodyPr wrap="square"/>
          <a:lstStyle/>
          <a:p>
            <a:pPr algn="l"/>
            <a:r>
              <a:rPr sz="1500" b="0" i="0">
                <a:solidFill>
                  <a:srgbClr val="0B1E33"/>
                </a:solidFill>
              </a:rPr>
              <a:t>• Jury : formateurs + membres FIGEM</a:t>
            </a:r>
          </a:p>
        </p:txBody>
      </p:sp>
      <p:sp>
        <p:nvSpPr>
          <p:cNvPr id="16" name="Rectangle 15"/>
          <p:cNvSpPr/>
          <p:nvPr/>
        </p:nvSpPr>
        <p:spPr>
          <a:xfrm>
            <a:off x="365760" y="3246120"/>
            <a:ext cx="11430000" cy="457200"/>
          </a:xfrm>
          <a:prstGeom prst="rect">
            <a:avLst/>
          </a:prstGeom>
          <a:solidFill>
            <a:srgbClr val="1A4A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457200" y="3291840"/>
            <a:ext cx="11247120" cy="384048"/>
          </a:xfrm>
          <a:prstGeom prst="rect">
            <a:avLst/>
          </a:prstGeom>
          <a:noFill/>
        </p:spPr>
        <p:txBody>
          <a:bodyPr wrap="square"/>
          <a:lstStyle/>
          <a:p>
            <a:pPr algn="ctr"/>
            <a:r>
              <a:rPr sz="2000" b="1" i="0">
                <a:solidFill>
                  <a:srgbClr val="FFFFFF"/>
                </a:solidFill>
              </a:rPr>
              <a:t>💰  Financements possibles</a:t>
            </a:r>
          </a:p>
        </p:txBody>
      </p:sp>
      <p:sp>
        <p:nvSpPr>
          <p:cNvPr id="18" name="Rectangle 17"/>
          <p:cNvSpPr/>
          <p:nvPr/>
        </p:nvSpPr>
        <p:spPr>
          <a:xfrm>
            <a:off x="365760" y="3822191"/>
            <a:ext cx="5669280" cy="914400"/>
          </a:xfrm>
          <a:prstGeom prst="rect">
            <a:avLst/>
          </a:prstGeom>
          <a:solidFill>
            <a:srgbClr val="D8EEFF"/>
          </a:solidFill>
          <a:ln w="12700">
            <a:solidFill>
              <a:srgbClr val="1A4A7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502920" y="4005071"/>
            <a:ext cx="457200" cy="502920"/>
          </a:xfrm>
          <a:prstGeom prst="rect">
            <a:avLst/>
          </a:prstGeom>
          <a:noFill/>
        </p:spPr>
        <p:txBody>
          <a:bodyPr wrap="square"/>
          <a:lstStyle/>
          <a:p>
            <a:pPr algn="l"/>
            <a:r>
              <a:rPr sz="2400" b="0" i="0"/>
              <a:t>🏢</a:t>
            </a:r>
          </a:p>
        </p:txBody>
      </p:sp>
      <p:sp>
        <p:nvSpPr>
          <p:cNvPr id="20" name="TextBox 19"/>
          <p:cNvSpPr txBox="1"/>
          <p:nvPr/>
        </p:nvSpPr>
        <p:spPr>
          <a:xfrm>
            <a:off x="1051560" y="3895343"/>
            <a:ext cx="3840480" cy="457200"/>
          </a:xfrm>
          <a:prstGeom prst="rect">
            <a:avLst/>
          </a:prstGeom>
          <a:noFill/>
        </p:spPr>
        <p:txBody>
          <a:bodyPr wrap="square"/>
          <a:lstStyle/>
          <a:p>
            <a:pPr algn="l"/>
            <a:r>
              <a:rPr sz="1800" b="1" i="0">
                <a:solidFill>
                  <a:srgbClr val="1A4A7C"/>
                </a:solidFill>
              </a:rPr>
              <a:t>Employeur / OPCO</a:t>
            </a:r>
          </a:p>
        </p:txBody>
      </p:sp>
      <p:sp>
        <p:nvSpPr>
          <p:cNvPr id="21" name="TextBox 20"/>
          <p:cNvSpPr txBox="1"/>
          <p:nvPr/>
        </p:nvSpPr>
        <p:spPr>
          <a:xfrm>
            <a:off x="1051560" y="4183379"/>
            <a:ext cx="4846320" cy="347472"/>
          </a:xfrm>
          <a:prstGeom prst="rect">
            <a:avLst/>
          </a:prstGeom>
          <a:noFill/>
        </p:spPr>
        <p:txBody>
          <a:bodyPr wrap="square"/>
          <a:lstStyle/>
          <a:p>
            <a:pPr algn="l"/>
            <a:r>
              <a:rPr lang="fr-FR" sz="1500" b="1" i="1" dirty="0">
                <a:solidFill>
                  <a:srgbClr val="C00000"/>
                </a:solidFill>
              </a:rPr>
              <a:t>Demande à faire entre dès maintenant auprès du service RH du GEM ou de l’organisme gestionnaire</a:t>
            </a:r>
            <a:endParaRPr sz="1500" b="1" i="1" dirty="0">
              <a:solidFill>
                <a:srgbClr val="C00000"/>
              </a:solidFill>
            </a:endParaRPr>
          </a:p>
        </p:txBody>
      </p:sp>
      <p:sp>
        <p:nvSpPr>
          <p:cNvPr id="26" name="Rectangle 25"/>
          <p:cNvSpPr/>
          <p:nvPr/>
        </p:nvSpPr>
        <p:spPr>
          <a:xfrm>
            <a:off x="365760" y="4873752"/>
            <a:ext cx="5669280" cy="914400"/>
          </a:xfrm>
          <a:prstGeom prst="rect">
            <a:avLst/>
          </a:prstGeom>
          <a:solidFill>
            <a:srgbClr val="D8EEFF"/>
          </a:solidFill>
          <a:ln w="12700">
            <a:solidFill>
              <a:srgbClr val="1A4A7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502920" y="5056632"/>
            <a:ext cx="457200" cy="502920"/>
          </a:xfrm>
          <a:prstGeom prst="rect">
            <a:avLst/>
          </a:prstGeom>
          <a:noFill/>
        </p:spPr>
        <p:txBody>
          <a:bodyPr wrap="square"/>
          <a:lstStyle/>
          <a:p>
            <a:pPr algn="l"/>
            <a:r>
              <a:rPr sz="2400" b="0" i="0"/>
              <a:t>💳</a:t>
            </a:r>
          </a:p>
        </p:txBody>
      </p:sp>
      <p:sp>
        <p:nvSpPr>
          <p:cNvPr id="28" name="TextBox 27"/>
          <p:cNvSpPr txBox="1"/>
          <p:nvPr/>
        </p:nvSpPr>
        <p:spPr>
          <a:xfrm>
            <a:off x="1051560" y="4946904"/>
            <a:ext cx="3840480" cy="457200"/>
          </a:xfrm>
          <a:prstGeom prst="rect">
            <a:avLst/>
          </a:prstGeom>
          <a:noFill/>
        </p:spPr>
        <p:txBody>
          <a:bodyPr wrap="square"/>
          <a:lstStyle/>
          <a:p>
            <a:pPr algn="l"/>
            <a:r>
              <a:rPr sz="1800" b="1" i="0" dirty="0" err="1">
                <a:solidFill>
                  <a:srgbClr val="1A4A7C"/>
                </a:solidFill>
              </a:rPr>
              <a:t>Financement</a:t>
            </a:r>
            <a:r>
              <a:rPr sz="1800" b="1" i="0" dirty="0">
                <a:solidFill>
                  <a:srgbClr val="1A4A7C"/>
                </a:solidFill>
              </a:rPr>
              <a:t> personnel</a:t>
            </a:r>
          </a:p>
        </p:txBody>
      </p:sp>
      <p:sp>
        <p:nvSpPr>
          <p:cNvPr id="35" name="Rectangle 34">
            <a:extLst>
              <a:ext uri="{FF2B5EF4-FFF2-40B4-BE49-F238E27FC236}">
                <a16:creationId xmlns:a16="http://schemas.microsoft.com/office/drawing/2014/main" id="{BFCBB8F6-6E0E-EB3A-679F-FBF429C254F1}"/>
              </a:ext>
            </a:extLst>
          </p:cNvPr>
          <p:cNvSpPr/>
          <p:nvPr/>
        </p:nvSpPr>
        <p:spPr>
          <a:xfrm>
            <a:off x="7712236" y="4125371"/>
            <a:ext cx="4083524" cy="1444751"/>
          </a:xfrm>
          <a:prstGeom prst="rect">
            <a:avLst/>
          </a:prstGeom>
          <a:solidFill>
            <a:srgbClr val="D8EEFF"/>
          </a:solidFill>
          <a:ln w="12700">
            <a:solidFill>
              <a:srgbClr val="1A4A7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2000" b="1" dirty="0">
                <a:solidFill>
                  <a:srgbClr val="C00000"/>
                </a:solidFill>
              </a:rPr>
              <a:t>La formation n’est pas éligible au Compte Personnel de Formation</a:t>
            </a:r>
            <a:endParaRPr sz="2000" b="1" dirty="0">
              <a:solidFill>
                <a:srgbClr val="C00000"/>
              </a:solidFill>
            </a:endParaRPr>
          </a:p>
        </p:txBody>
      </p:sp>
      <p:pic>
        <p:nvPicPr>
          <p:cNvPr id="36" name="Image 35" descr="Attention triangle sign with exclamation mark 17794002 Vector Art at ...">
            <a:extLst>
              <a:ext uri="{FF2B5EF4-FFF2-40B4-BE49-F238E27FC236}">
                <a16:creationId xmlns:a16="http://schemas.microsoft.com/office/drawing/2014/main" id="{CA017821-DF22-5635-1349-E8423CF7EB06}"/>
              </a:ext>
            </a:extLst>
          </p:cNvPr>
          <p:cNvPicPr>
            <a:picLocks noChangeAspect="1"/>
          </p:cNvPicPr>
          <p:nvPr/>
        </p:nvPicPr>
        <p:blipFill>
          <a:blip r:embed="rId2"/>
          <a:stretch>
            <a:fillRect/>
          </a:stretch>
        </p:blipFill>
        <p:spPr>
          <a:xfrm>
            <a:off x="6407682" y="4129179"/>
            <a:ext cx="1304554" cy="148914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0F7FF"/>
        </a:solidFill>
        <a:effectLst/>
      </p:bgPr>
    </p:bg>
    <p:spTree>
      <p:nvGrpSpPr>
        <p:cNvPr id="1" name="">
          <a:extLst>
            <a:ext uri="{FF2B5EF4-FFF2-40B4-BE49-F238E27FC236}">
              <a16:creationId xmlns:a16="http://schemas.microsoft.com/office/drawing/2014/main" id="{5607A9D4-6593-0450-3706-4CAEF6B392F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3617927-6A01-AA0A-0080-6991D10C25F7}"/>
              </a:ext>
            </a:extLst>
          </p:cNvPr>
          <p:cNvSpPr/>
          <p:nvPr/>
        </p:nvSpPr>
        <p:spPr>
          <a:xfrm>
            <a:off x="0" y="0"/>
            <a:ext cx="12188952" cy="109728"/>
          </a:xfrm>
          <a:prstGeom prst="rect">
            <a:avLst/>
          </a:prstGeom>
          <a:solidFill>
            <a:srgbClr val="00A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a:extLst>
              <a:ext uri="{FF2B5EF4-FFF2-40B4-BE49-F238E27FC236}">
                <a16:creationId xmlns:a16="http://schemas.microsoft.com/office/drawing/2014/main" id="{8278F787-FADA-1584-D2FF-9704D477B3B5}"/>
              </a:ext>
            </a:extLst>
          </p:cNvPr>
          <p:cNvSpPr/>
          <p:nvPr/>
        </p:nvSpPr>
        <p:spPr>
          <a:xfrm>
            <a:off x="0" y="109728"/>
            <a:ext cx="12188952" cy="777240"/>
          </a:xfrm>
          <a:prstGeom prst="rect">
            <a:avLst/>
          </a:prstGeom>
          <a:solidFill>
            <a:srgbClr val="1A4A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D819DDD5-A703-2F82-7921-F882528A11C6}"/>
              </a:ext>
            </a:extLst>
          </p:cNvPr>
          <p:cNvSpPr txBox="1"/>
          <p:nvPr/>
        </p:nvSpPr>
        <p:spPr>
          <a:xfrm>
            <a:off x="320040" y="137160"/>
            <a:ext cx="11521440" cy="713232"/>
          </a:xfrm>
          <a:prstGeom prst="rect">
            <a:avLst/>
          </a:prstGeom>
          <a:noFill/>
        </p:spPr>
        <p:txBody>
          <a:bodyPr wrap="square"/>
          <a:lstStyle/>
          <a:p>
            <a:pPr algn="l"/>
            <a:r>
              <a:rPr lang="fr-FR" sz="2600" b="1" i="0" dirty="0">
                <a:solidFill>
                  <a:srgbClr val="FFFFFF"/>
                </a:solidFill>
              </a:rPr>
              <a:t>Financement Employeur / OPCO</a:t>
            </a:r>
            <a:endParaRPr sz="2600" b="1" i="0" dirty="0">
              <a:solidFill>
                <a:srgbClr val="FFFFFF"/>
              </a:solidFill>
            </a:endParaRPr>
          </a:p>
        </p:txBody>
      </p:sp>
      <p:sp>
        <p:nvSpPr>
          <p:cNvPr id="5" name="Rectangle 4">
            <a:extLst>
              <a:ext uri="{FF2B5EF4-FFF2-40B4-BE49-F238E27FC236}">
                <a16:creationId xmlns:a16="http://schemas.microsoft.com/office/drawing/2014/main" id="{DADBFB3D-20D0-064A-3AE1-578C5CBB6749}"/>
              </a:ext>
            </a:extLst>
          </p:cNvPr>
          <p:cNvSpPr/>
          <p:nvPr/>
        </p:nvSpPr>
        <p:spPr>
          <a:xfrm>
            <a:off x="0" y="6629400"/>
            <a:ext cx="12188952" cy="228600"/>
          </a:xfrm>
          <a:prstGeom prst="rect">
            <a:avLst/>
          </a:prstGeom>
          <a:solidFill>
            <a:srgbClr val="1A4A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a:extLst>
              <a:ext uri="{FF2B5EF4-FFF2-40B4-BE49-F238E27FC236}">
                <a16:creationId xmlns:a16="http://schemas.microsoft.com/office/drawing/2014/main" id="{45F5014C-9399-A0E3-4D6F-2579079EEDD7}"/>
              </a:ext>
            </a:extLst>
          </p:cNvPr>
          <p:cNvSpPr txBox="1"/>
          <p:nvPr/>
        </p:nvSpPr>
        <p:spPr>
          <a:xfrm>
            <a:off x="274320" y="6647688"/>
            <a:ext cx="11612880" cy="201168"/>
          </a:xfrm>
          <a:prstGeom prst="rect">
            <a:avLst/>
          </a:prstGeom>
          <a:noFill/>
        </p:spPr>
        <p:txBody>
          <a:bodyPr wrap="square"/>
          <a:lstStyle/>
          <a:p>
            <a:pPr algn="ctr"/>
            <a:r>
              <a:rPr sz="1100" b="0" i="0">
                <a:solidFill>
                  <a:srgbClr val="CCD6E0"/>
                </a:solidFill>
              </a:rPr>
              <a:t>ARIFTS Angers  ×  IRTS Normandie Caen  ×  FIGEM  |  Formation Coordinateur GEM</a:t>
            </a:r>
          </a:p>
        </p:txBody>
      </p:sp>
      <p:sp>
        <p:nvSpPr>
          <p:cNvPr id="15" name="TextBox 14">
            <a:extLst>
              <a:ext uri="{FF2B5EF4-FFF2-40B4-BE49-F238E27FC236}">
                <a16:creationId xmlns:a16="http://schemas.microsoft.com/office/drawing/2014/main" id="{78DED586-A104-3435-9A9E-2DB39B697DE9}"/>
              </a:ext>
            </a:extLst>
          </p:cNvPr>
          <p:cNvSpPr txBox="1"/>
          <p:nvPr/>
        </p:nvSpPr>
        <p:spPr>
          <a:xfrm>
            <a:off x="457200" y="5696711"/>
            <a:ext cx="3474720" cy="384047"/>
          </a:xfrm>
          <a:prstGeom prst="rect">
            <a:avLst/>
          </a:prstGeom>
          <a:noFill/>
        </p:spPr>
        <p:txBody>
          <a:bodyPr wrap="square"/>
          <a:lstStyle/>
          <a:p>
            <a:pPr algn="l"/>
            <a:endParaRPr sz="1400" b="1" i="0" dirty="0">
              <a:solidFill>
                <a:srgbClr val="FFFFFF"/>
              </a:solidFill>
            </a:endParaRPr>
          </a:p>
        </p:txBody>
      </p:sp>
      <p:graphicFrame>
        <p:nvGraphicFramePr>
          <p:cNvPr id="9" name="Objet 8">
            <a:extLst>
              <a:ext uri="{FF2B5EF4-FFF2-40B4-BE49-F238E27FC236}">
                <a16:creationId xmlns:a16="http://schemas.microsoft.com/office/drawing/2014/main" id="{F30E8A7D-BC98-CEAD-86F3-F0EBB38E346D}"/>
              </a:ext>
            </a:extLst>
          </p:cNvPr>
          <p:cNvGraphicFramePr>
            <a:graphicFrameLocks noChangeAspect="1"/>
          </p:cNvGraphicFramePr>
          <p:nvPr>
            <p:extLst>
              <p:ext uri="{D42A27DB-BD31-4B8C-83A1-F6EECF244321}">
                <p14:modId xmlns:p14="http://schemas.microsoft.com/office/powerpoint/2010/main" val="3579663447"/>
              </p:ext>
            </p:extLst>
          </p:nvPr>
        </p:nvGraphicFramePr>
        <p:xfrm>
          <a:off x="1097469" y="799697"/>
          <a:ext cx="9966581" cy="5847991"/>
        </p:xfrm>
        <a:graphic>
          <a:graphicData uri="http://schemas.openxmlformats.org/presentationml/2006/ole">
            <mc:AlternateContent xmlns:mc="http://schemas.openxmlformats.org/markup-compatibility/2006">
              <mc:Choice xmlns:v="urn:schemas-microsoft-com:vml" Requires="v">
                <p:oleObj name="Acrobat Document" r:id="rId2" imgW="5346330" imgH="3778206" progId="Acrobat.Document.DC">
                  <p:embed/>
                </p:oleObj>
              </mc:Choice>
              <mc:Fallback>
                <p:oleObj name="Acrobat Document" r:id="rId2" imgW="5346330" imgH="3778206" progId="Acrobat.Document.DC">
                  <p:embed/>
                  <p:pic>
                    <p:nvPicPr>
                      <p:cNvPr id="2" name="Objet 1">
                        <a:extLst>
                          <a:ext uri="{FF2B5EF4-FFF2-40B4-BE49-F238E27FC236}">
                            <a16:creationId xmlns:a16="http://schemas.microsoft.com/office/drawing/2014/main" id="{08B4DA76-2664-A080-05B1-114B6F5E0AFF}"/>
                          </a:ext>
                        </a:extLst>
                      </p:cNvPr>
                      <p:cNvPicPr/>
                      <p:nvPr/>
                    </p:nvPicPr>
                    <p:blipFill>
                      <a:blip r:embed="rId3"/>
                      <a:stretch>
                        <a:fillRect/>
                      </a:stretch>
                    </p:blipFill>
                    <p:spPr>
                      <a:xfrm>
                        <a:off x="1097469" y="799697"/>
                        <a:ext cx="9966581" cy="5847991"/>
                      </a:xfrm>
                      <a:prstGeom prst="rect">
                        <a:avLst/>
                      </a:prstGeom>
                    </p:spPr>
                  </p:pic>
                </p:oleObj>
              </mc:Fallback>
            </mc:AlternateContent>
          </a:graphicData>
        </a:graphic>
      </p:graphicFrame>
    </p:spTree>
    <p:extLst>
      <p:ext uri="{BB962C8B-B14F-4D97-AF65-F5344CB8AC3E}">
        <p14:creationId xmlns:p14="http://schemas.microsoft.com/office/powerpoint/2010/main" val="62090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0F7FF"/>
        </a:solidFill>
        <a:effectLst/>
      </p:bgPr>
    </p:bg>
    <p:spTree>
      <p:nvGrpSpPr>
        <p:cNvPr id="1" name="">
          <a:extLst>
            <a:ext uri="{FF2B5EF4-FFF2-40B4-BE49-F238E27FC236}">
              <a16:creationId xmlns:a16="http://schemas.microsoft.com/office/drawing/2014/main" id="{4070604A-1C1A-600D-B44F-6F404498BDC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B73BAF8-CC88-CE37-3DBB-B1CFA6BB0C93}"/>
              </a:ext>
            </a:extLst>
          </p:cNvPr>
          <p:cNvSpPr/>
          <p:nvPr/>
        </p:nvSpPr>
        <p:spPr>
          <a:xfrm>
            <a:off x="0" y="0"/>
            <a:ext cx="12188952" cy="109728"/>
          </a:xfrm>
          <a:prstGeom prst="rect">
            <a:avLst/>
          </a:prstGeom>
          <a:solidFill>
            <a:srgbClr val="00A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a:extLst>
              <a:ext uri="{FF2B5EF4-FFF2-40B4-BE49-F238E27FC236}">
                <a16:creationId xmlns:a16="http://schemas.microsoft.com/office/drawing/2014/main" id="{37613907-520E-AB45-5651-6F8A407F8092}"/>
              </a:ext>
            </a:extLst>
          </p:cNvPr>
          <p:cNvSpPr/>
          <p:nvPr/>
        </p:nvSpPr>
        <p:spPr>
          <a:xfrm>
            <a:off x="0" y="109728"/>
            <a:ext cx="12188952" cy="777240"/>
          </a:xfrm>
          <a:prstGeom prst="rect">
            <a:avLst/>
          </a:prstGeom>
          <a:solidFill>
            <a:srgbClr val="1A4A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FF9EE982-3244-F589-44FF-4D7F6557F4E0}"/>
              </a:ext>
            </a:extLst>
          </p:cNvPr>
          <p:cNvSpPr txBox="1"/>
          <p:nvPr/>
        </p:nvSpPr>
        <p:spPr>
          <a:xfrm>
            <a:off x="320040" y="137160"/>
            <a:ext cx="11521440" cy="713232"/>
          </a:xfrm>
          <a:prstGeom prst="rect">
            <a:avLst/>
          </a:prstGeom>
          <a:noFill/>
        </p:spPr>
        <p:txBody>
          <a:bodyPr wrap="square"/>
          <a:lstStyle/>
          <a:p>
            <a:pPr algn="l"/>
            <a:r>
              <a:rPr lang="fr-FR" sz="2600" b="1" i="0" dirty="0">
                <a:solidFill>
                  <a:srgbClr val="FFFFFF"/>
                </a:solidFill>
              </a:rPr>
              <a:t>Financement Personnel</a:t>
            </a:r>
            <a:endParaRPr sz="2600" b="1" i="0" dirty="0">
              <a:solidFill>
                <a:srgbClr val="FFFFFF"/>
              </a:solidFill>
            </a:endParaRPr>
          </a:p>
        </p:txBody>
      </p:sp>
      <p:sp>
        <p:nvSpPr>
          <p:cNvPr id="5" name="Rectangle 4">
            <a:extLst>
              <a:ext uri="{FF2B5EF4-FFF2-40B4-BE49-F238E27FC236}">
                <a16:creationId xmlns:a16="http://schemas.microsoft.com/office/drawing/2014/main" id="{CAE43A09-B83E-8529-4B99-EFEB799AFB18}"/>
              </a:ext>
            </a:extLst>
          </p:cNvPr>
          <p:cNvSpPr/>
          <p:nvPr/>
        </p:nvSpPr>
        <p:spPr>
          <a:xfrm>
            <a:off x="0" y="6629400"/>
            <a:ext cx="12188952" cy="228600"/>
          </a:xfrm>
          <a:prstGeom prst="rect">
            <a:avLst/>
          </a:prstGeom>
          <a:solidFill>
            <a:srgbClr val="1A4A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a:extLst>
              <a:ext uri="{FF2B5EF4-FFF2-40B4-BE49-F238E27FC236}">
                <a16:creationId xmlns:a16="http://schemas.microsoft.com/office/drawing/2014/main" id="{7B3DF3C4-F902-FC79-692C-4F56147BD2C0}"/>
              </a:ext>
            </a:extLst>
          </p:cNvPr>
          <p:cNvSpPr txBox="1"/>
          <p:nvPr/>
        </p:nvSpPr>
        <p:spPr>
          <a:xfrm>
            <a:off x="274320" y="6647688"/>
            <a:ext cx="11612880" cy="201168"/>
          </a:xfrm>
          <a:prstGeom prst="rect">
            <a:avLst/>
          </a:prstGeom>
          <a:noFill/>
        </p:spPr>
        <p:txBody>
          <a:bodyPr wrap="square"/>
          <a:lstStyle/>
          <a:p>
            <a:pPr algn="ctr"/>
            <a:r>
              <a:rPr sz="1100" b="0" i="0">
                <a:solidFill>
                  <a:srgbClr val="CCD6E0"/>
                </a:solidFill>
              </a:rPr>
              <a:t>ARIFTS Angers  ×  IRTS Normandie Caen  ×  FIGEM  |  Formation Coordinateur GEM</a:t>
            </a:r>
          </a:p>
        </p:txBody>
      </p:sp>
      <p:sp>
        <p:nvSpPr>
          <p:cNvPr id="8" name="Rectangle 7">
            <a:extLst>
              <a:ext uri="{FF2B5EF4-FFF2-40B4-BE49-F238E27FC236}">
                <a16:creationId xmlns:a16="http://schemas.microsoft.com/office/drawing/2014/main" id="{5C794972-BD0F-F494-55CC-4E7C2B1E397C}"/>
              </a:ext>
            </a:extLst>
          </p:cNvPr>
          <p:cNvSpPr/>
          <p:nvPr/>
        </p:nvSpPr>
        <p:spPr>
          <a:xfrm>
            <a:off x="906534" y="1396772"/>
            <a:ext cx="9948279" cy="4389120"/>
          </a:xfrm>
          <a:prstGeom prst="rect">
            <a:avLst/>
          </a:prstGeom>
          <a:solidFill>
            <a:srgbClr val="E0F2FF"/>
          </a:solidFill>
          <a:ln w="19050">
            <a:solidFill>
              <a:srgbClr val="1A4A7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2800" dirty="0">
                <a:solidFill>
                  <a:schemeClr val="tx1"/>
                </a:solidFill>
              </a:rPr>
              <a:t>Paiement en 1 seule fois en début de formation</a:t>
            </a:r>
          </a:p>
          <a:p>
            <a:pPr algn="ctr"/>
            <a:endParaRPr lang="fr-FR" sz="2800" dirty="0">
              <a:solidFill>
                <a:schemeClr val="tx1"/>
              </a:solidFill>
            </a:endParaRPr>
          </a:p>
          <a:p>
            <a:pPr algn="ctr"/>
            <a:r>
              <a:rPr lang="fr-FR" sz="2800" dirty="0">
                <a:solidFill>
                  <a:schemeClr val="tx1"/>
                </a:solidFill>
              </a:rPr>
              <a:t>Prélèvements mensuels à définir selon vos capacités de paiement</a:t>
            </a:r>
            <a:endParaRPr sz="2800" dirty="0">
              <a:solidFill>
                <a:schemeClr val="tx1"/>
              </a:solidFill>
            </a:endParaRPr>
          </a:p>
        </p:txBody>
      </p:sp>
      <p:sp>
        <p:nvSpPr>
          <p:cNvPr id="14" name="Rectangle 13">
            <a:extLst>
              <a:ext uri="{FF2B5EF4-FFF2-40B4-BE49-F238E27FC236}">
                <a16:creationId xmlns:a16="http://schemas.microsoft.com/office/drawing/2014/main" id="{8C4DC051-9A83-B24F-0F73-7F4102275758}"/>
              </a:ext>
            </a:extLst>
          </p:cNvPr>
          <p:cNvSpPr/>
          <p:nvPr/>
        </p:nvSpPr>
        <p:spPr>
          <a:xfrm>
            <a:off x="906535" y="5440680"/>
            <a:ext cx="9948278" cy="411480"/>
          </a:xfrm>
          <a:prstGeom prst="rect">
            <a:avLst/>
          </a:prstGeom>
          <a:solidFill>
            <a:srgbClr val="1A4A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a:extLst>
              <a:ext uri="{FF2B5EF4-FFF2-40B4-BE49-F238E27FC236}">
                <a16:creationId xmlns:a16="http://schemas.microsoft.com/office/drawing/2014/main" id="{6DA073C2-EA6F-EC0A-471B-09EF3B41640B}"/>
              </a:ext>
            </a:extLst>
          </p:cNvPr>
          <p:cNvSpPr txBox="1"/>
          <p:nvPr/>
        </p:nvSpPr>
        <p:spPr>
          <a:xfrm>
            <a:off x="457200" y="5696711"/>
            <a:ext cx="3474720" cy="384047"/>
          </a:xfrm>
          <a:prstGeom prst="rect">
            <a:avLst/>
          </a:prstGeom>
          <a:noFill/>
        </p:spPr>
        <p:txBody>
          <a:bodyPr wrap="square"/>
          <a:lstStyle/>
          <a:p>
            <a:pPr algn="l"/>
            <a:endParaRPr sz="1400" b="1" i="0" dirty="0">
              <a:solidFill>
                <a:srgbClr val="FFFFFF"/>
              </a:solidFill>
            </a:endParaRPr>
          </a:p>
        </p:txBody>
      </p:sp>
    </p:spTree>
    <p:extLst>
      <p:ext uri="{BB962C8B-B14F-4D97-AF65-F5344CB8AC3E}">
        <p14:creationId xmlns:p14="http://schemas.microsoft.com/office/powerpoint/2010/main" val="36417800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B1E33"/>
        </a:solidFill>
        <a:effectLst/>
      </p:bgPr>
    </p:bg>
    <p:spTree>
      <p:nvGrpSpPr>
        <p:cNvPr id="1" name=""/>
        <p:cNvGrpSpPr/>
        <p:nvPr/>
      </p:nvGrpSpPr>
      <p:grpSpPr>
        <a:xfrm>
          <a:off x="0" y="0"/>
          <a:ext cx="0" cy="0"/>
          <a:chOff x="0" y="0"/>
          <a:chExt cx="0" cy="0"/>
        </a:xfrm>
      </p:grpSpPr>
      <p:sp>
        <p:nvSpPr>
          <p:cNvPr id="2" name="Rectangle 1"/>
          <p:cNvSpPr/>
          <p:nvPr/>
        </p:nvSpPr>
        <p:spPr>
          <a:xfrm>
            <a:off x="0" y="0"/>
            <a:ext cx="12188952" cy="109728"/>
          </a:xfrm>
          <a:prstGeom prst="rect">
            <a:avLst/>
          </a:prstGeom>
          <a:solidFill>
            <a:srgbClr val="00A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109728"/>
            <a:ext cx="12188952" cy="777240"/>
          </a:xfrm>
          <a:prstGeom prst="rect">
            <a:avLst/>
          </a:prstGeom>
          <a:solidFill>
            <a:srgbClr val="1A4A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320040" y="137160"/>
            <a:ext cx="11521440" cy="713232"/>
          </a:xfrm>
          <a:prstGeom prst="rect">
            <a:avLst/>
          </a:prstGeom>
          <a:noFill/>
        </p:spPr>
        <p:txBody>
          <a:bodyPr wrap="square"/>
          <a:lstStyle/>
          <a:p>
            <a:pPr algn="l"/>
            <a:r>
              <a:rPr sz="2600" b="1" i="0">
                <a:solidFill>
                  <a:srgbClr val="FFFFFF"/>
                </a:solidFill>
              </a:rPr>
              <a:t>Comment candidater ?</a:t>
            </a:r>
          </a:p>
        </p:txBody>
      </p:sp>
      <p:sp>
        <p:nvSpPr>
          <p:cNvPr id="5" name="Rectangle 4"/>
          <p:cNvSpPr/>
          <p:nvPr/>
        </p:nvSpPr>
        <p:spPr>
          <a:xfrm>
            <a:off x="0" y="6629400"/>
            <a:ext cx="12188952" cy="228600"/>
          </a:xfrm>
          <a:prstGeom prst="rect">
            <a:avLst/>
          </a:prstGeom>
          <a:solidFill>
            <a:srgbClr val="1A4A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74320" y="6647688"/>
            <a:ext cx="11612880" cy="201168"/>
          </a:xfrm>
          <a:prstGeom prst="rect">
            <a:avLst/>
          </a:prstGeom>
          <a:noFill/>
        </p:spPr>
        <p:txBody>
          <a:bodyPr wrap="square"/>
          <a:lstStyle/>
          <a:p>
            <a:pPr algn="ctr"/>
            <a:r>
              <a:rPr sz="1100" b="0" i="0">
                <a:solidFill>
                  <a:srgbClr val="CCD6E0"/>
                </a:solidFill>
              </a:rPr>
              <a:t>ARIFTS Angers  ×  IRTS Normandie Caen  ×  FIGEM  |  Formation Coordinateur GEM</a:t>
            </a:r>
          </a:p>
        </p:txBody>
      </p:sp>
      <p:sp>
        <p:nvSpPr>
          <p:cNvPr id="7" name="TextBox 6"/>
          <p:cNvSpPr txBox="1"/>
          <p:nvPr/>
        </p:nvSpPr>
        <p:spPr>
          <a:xfrm>
            <a:off x="365760" y="1005840"/>
            <a:ext cx="11430000" cy="502920"/>
          </a:xfrm>
          <a:prstGeom prst="rect">
            <a:avLst/>
          </a:prstGeom>
          <a:noFill/>
        </p:spPr>
        <p:txBody>
          <a:bodyPr wrap="square"/>
          <a:lstStyle/>
          <a:p>
            <a:pPr algn="ctr"/>
            <a:r>
              <a:rPr sz="2100" b="1" i="1">
                <a:solidFill>
                  <a:srgbClr val="E5A000"/>
                </a:solidFill>
              </a:rPr>
              <a:t>Sélection sur dossier · 25 places · Recrutement sur toute la France</a:t>
            </a:r>
          </a:p>
        </p:txBody>
      </p:sp>
      <p:sp>
        <p:nvSpPr>
          <p:cNvPr id="8" name="Rectangle 7"/>
          <p:cNvSpPr/>
          <p:nvPr/>
        </p:nvSpPr>
        <p:spPr>
          <a:xfrm>
            <a:off x="365760" y="1691640"/>
            <a:ext cx="2743200" cy="4480560"/>
          </a:xfrm>
          <a:prstGeom prst="rect">
            <a:avLst/>
          </a:prstGeom>
          <a:solidFill>
            <a:srgbClr val="1A4A7C"/>
          </a:solidFill>
          <a:ln w="19050">
            <a:solidFill>
              <a:srgbClr val="00A8A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1417320" y="1417320"/>
            <a:ext cx="640080" cy="640080"/>
          </a:xfrm>
          <a:prstGeom prst="rect">
            <a:avLst/>
          </a:prstGeom>
          <a:solidFill>
            <a:srgbClr val="E5A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417320" y="1444752"/>
            <a:ext cx="640080" cy="548640"/>
          </a:xfrm>
          <a:prstGeom prst="rect">
            <a:avLst/>
          </a:prstGeom>
          <a:noFill/>
        </p:spPr>
        <p:txBody>
          <a:bodyPr wrap="square"/>
          <a:lstStyle/>
          <a:p>
            <a:pPr algn="ctr"/>
            <a:r>
              <a:rPr sz="2800" b="1" i="0">
                <a:solidFill>
                  <a:srgbClr val="0B1E33"/>
                </a:solidFill>
              </a:rPr>
              <a:t>1</a:t>
            </a:r>
          </a:p>
        </p:txBody>
      </p:sp>
      <p:sp>
        <p:nvSpPr>
          <p:cNvPr id="11" name="TextBox 10"/>
          <p:cNvSpPr txBox="1"/>
          <p:nvPr/>
        </p:nvSpPr>
        <p:spPr>
          <a:xfrm>
            <a:off x="548640" y="1828800"/>
            <a:ext cx="2377440" cy="1280160"/>
          </a:xfrm>
          <a:prstGeom prst="rect">
            <a:avLst/>
          </a:prstGeom>
          <a:noFill/>
        </p:spPr>
        <p:txBody>
          <a:bodyPr wrap="square"/>
          <a:lstStyle/>
          <a:p>
            <a:pPr algn="ctr"/>
            <a:r>
              <a:rPr sz="1700" b="1" i="0">
                <a:solidFill>
                  <a:srgbClr val="FFFFFF"/>
                </a:solidFill>
              </a:rPr>
              <a:t>📥
Télécharger
le dossier</a:t>
            </a:r>
          </a:p>
        </p:txBody>
      </p:sp>
      <p:sp>
        <p:nvSpPr>
          <p:cNvPr id="12" name="Rectangle 11"/>
          <p:cNvSpPr/>
          <p:nvPr/>
        </p:nvSpPr>
        <p:spPr>
          <a:xfrm>
            <a:off x="548640" y="3108960"/>
            <a:ext cx="2377440" cy="36576"/>
          </a:xfrm>
          <a:prstGeom prst="rect">
            <a:avLst/>
          </a:prstGeom>
          <a:solidFill>
            <a:srgbClr val="00A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548640" y="3218688"/>
            <a:ext cx="2423160" cy="2834640"/>
          </a:xfrm>
          <a:prstGeom prst="rect">
            <a:avLst/>
          </a:prstGeom>
          <a:noFill/>
        </p:spPr>
        <p:txBody>
          <a:bodyPr wrap="square"/>
          <a:lstStyle/>
          <a:p>
            <a:pPr algn="l"/>
            <a:r>
              <a:rPr lang="fr-FR" sz="1400" b="0" i="0" dirty="0">
                <a:solidFill>
                  <a:schemeClr val="bg1"/>
                </a:solidFill>
              </a:rPr>
              <a:t>Disponible sur :
</a:t>
            </a:r>
            <a:r>
              <a:rPr lang="fr-FR" sz="1400" b="0" i="0" u="sng" dirty="0">
                <a:solidFill>
                  <a:schemeClr val="bg1"/>
                </a:solidFill>
              </a:rPr>
              <a:t>arifts.fr</a:t>
            </a:r>
            <a:r>
              <a:rPr lang="fr-FR" sz="1400" b="0" i="0" dirty="0">
                <a:solidFill>
                  <a:schemeClr val="bg1"/>
                </a:solidFill>
              </a:rPr>
              <a:t>
</a:t>
            </a:r>
          </a:p>
          <a:p>
            <a:pPr algn="l"/>
            <a:r>
              <a:rPr lang="fr-FR" sz="1400" b="0" i="0" dirty="0">
                <a:solidFill>
                  <a:schemeClr val="bg1"/>
                </a:solidFill>
              </a:rPr>
              <a:t>Contact </a:t>
            </a:r>
            <a:r>
              <a:rPr lang="fr-FR" sz="1400" b="0" i="0" dirty="0" err="1">
                <a:solidFill>
                  <a:schemeClr val="bg1"/>
                </a:solidFill>
              </a:rPr>
              <a:t>Arifts</a:t>
            </a:r>
            <a:r>
              <a:rPr lang="fr-FR" sz="1400" b="0" i="0" dirty="0">
                <a:solidFill>
                  <a:schemeClr val="bg1"/>
                </a:solidFill>
              </a:rPr>
              <a:t> : </a:t>
            </a:r>
            <a:r>
              <a:rPr lang="fr-FR" sz="1400" b="0" i="0" dirty="0">
                <a:solidFill>
                  <a:schemeClr val="bg1"/>
                </a:solidFill>
                <a:hlinkClick r:id="rId2">
                  <a:extLst>
                    <a:ext uri="{A12FA001-AC4F-418D-AE19-62706E023703}">
                      <ahyp:hlinkClr xmlns:ahyp="http://schemas.microsoft.com/office/drawing/2018/hyperlinkcolor" val="tx"/>
                    </a:ext>
                  </a:extLst>
                </a:hlinkClick>
              </a:rPr>
              <a:t>c.morisseau@arifts.fr</a:t>
            </a:r>
            <a:endParaRPr lang="fr-FR" sz="1400" b="0" i="0" dirty="0">
              <a:solidFill>
                <a:schemeClr val="bg1"/>
              </a:solidFill>
            </a:endParaRPr>
          </a:p>
          <a:p>
            <a:pPr algn="l"/>
            <a:endParaRPr lang="fr-FR" sz="1400" dirty="0">
              <a:solidFill>
                <a:schemeClr val="bg1"/>
              </a:solidFill>
            </a:endParaRPr>
          </a:p>
          <a:p>
            <a:pPr algn="l"/>
            <a:r>
              <a:rPr lang="fr-FR" sz="1400" b="0" i="0" dirty="0">
                <a:solidFill>
                  <a:schemeClr val="bg1"/>
                </a:solidFill>
              </a:rPr>
              <a:t>irts-normandie.fr : </a:t>
            </a:r>
          </a:p>
          <a:p>
            <a:pPr algn="l"/>
            <a:r>
              <a:rPr lang="fr-FR" sz="1400" dirty="0">
                <a:solidFill>
                  <a:schemeClr val="bg1"/>
                </a:solidFill>
              </a:rPr>
              <a:t>Contact : </a:t>
            </a:r>
          </a:p>
          <a:p>
            <a:pPr algn="l"/>
            <a:r>
              <a:rPr lang="de-DE" sz="1400" b="0" i="0" dirty="0">
                <a:solidFill>
                  <a:schemeClr val="bg1"/>
                </a:solidFill>
                <a:hlinkClick r:id="rId3">
                  <a:extLst>
                    <a:ext uri="{A12FA001-AC4F-418D-AE19-62706E023703}">
                      <ahyp:hlinkClr xmlns:ahyp="http://schemas.microsoft.com/office/drawing/2018/hyperlinkcolor" val="tx"/>
                    </a:ext>
                  </a:extLst>
                </a:hlinkClick>
              </a:rPr>
              <a:t>csehier@irtsnormandiecaen.fr</a:t>
            </a:r>
            <a:r>
              <a:rPr lang="de-DE" sz="1400" b="0" i="0" dirty="0">
                <a:solidFill>
                  <a:schemeClr val="bg1"/>
                </a:solidFill>
              </a:rPr>
              <a:t> </a:t>
            </a:r>
          </a:p>
          <a:p>
            <a:pPr algn="l"/>
            <a:endParaRPr lang="fr-FR" sz="1400" b="0" i="0" dirty="0">
              <a:solidFill>
                <a:srgbClr val="CCD6E0"/>
              </a:solidFill>
            </a:endParaRPr>
          </a:p>
        </p:txBody>
      </p:sp>
      <p:sp>
        <p:nvSpPr>
          <p:cNvPr id="14" name="Rectangle 13"/>
          <p:cNvSpPr/>
          <p:nvPr/>
        </p:nvSpPr>
        <p:spPr>
          <a:xfrm>
            <a:off x="3337560" y="1691640"/>
            <a:ext cx="2743200" cy="4480560"/>
          </a:xfrm>
          <a:prstGeom prst="rect">
            <a:avLst/>
          </a:prstGeom>
          <a:solidFill>
            <a:srgbClr val="1A4A7C"/>
          </a:solidFill>
          <a:ln w="19050">
            <a:solidFill>
              <a:srgbClr val="00A8A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4389120" y="1417320"/>
            <a:ext cx="640080" cy="640080"/>
          </a:xfrm>
          <a:prstGeom prst="rect">
            <a:avLst/>
          </a:prstGeom>
          <a:solidFill>
            <a:srgbClr val="E5A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4389120" y="1444752"/>
            <a:ext cx="640080" cy="548640"/>
          </a:xfrm>
          <a:prstGeom prst="rect">
            <a:avLst/>
          </a:prstGeom>
          <a:noFill/>
        </p:spPr>
        <p:txBody>
          <a:bodyPr wrap="square"/>
          <a:lstStyle/>
          <a:p>
            <a:pPr algn="ctr"/>
            <a:r>
              <a:rPr sz="2800" b="1" i="0">
                <a:solidFill>
                  <a:srgbClr val="0B1E33"/>
                </a:solidFill>
              </a:rPr>
              <a:t>2</a:t>
            </a:r>
          </a:p>
        </p:txBody>
      </p:sp>
      <p:sp>
        <p:nvSpPr>
          <p:cNvPr id="17" name="TextBox 16"/>
          <p:cNvSpPr txBox="1"/>
          <p:nvPr/>
        </p:nvSpPr>
        <p:spPr>
          <a:xfrm>
            <a:off x="3520440" y="1828800"/>
            <a:ext cx="2377440" cy="1280160"/>
          </a:xfrm>
          <a:prstGeom prst="rect">
            <a:avLst/>
          </a:prstGeom>
          <a:noFill/>
        </p:spPr>
        <p:txBody>
          <a:bodyPr wrap="square"/>
          <a:lstStyle/>
          <a:p>
            <a:pPr algn="ctr"/>
            <a:r>
              <a:rPr sz="1700" b="1" i="0">
                <a:solidFill>
                  <a:srgbClr val="FFFFFF"/>
                </a:solidFill>
              </a:rPr>
              <a:t>📋
Constituer
le dossier</a:t>
            </a:r>
          </a:p>
        </p:txBody>
      </p:sp>
      <p:sp>
        <p:nvSpPr>
          <p:cNvPr id="18" name="Rectangle 17"/>
          <p:cNvSpPr/>
          <p:nvPr/>
        </p:nvSpPr>
        <p:spPr>
          <a:xfrm>
            <a:off x="3520440" y="3108960"/>
            <a:ext cx="2377440" cy="36576"/>
          </a:xfrm>
          <a:prstGeom prst="rect">
            <a:avLst/>
          </a:prstGeom>
          <a:solidFill>
            <a:srgbClr val="00A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3337560" y="3157728"/>
            <a:ext cx="2743200" cy="2834640"/>
          </a:xfrm>
          <a:prstGeom prst="rect">
            <a:avLst/>
          </a:prstGeom>
          <a:noFill/>
        </p:spPr>
        <p:txBody>
          <a:bodyPr wrap="square"/>
          <a:lstStyle/>
          <a:p>
            <a:pPr algn="l"/>
            <a:r>
              <a:rPr lang="fr-FR" sz="1400" b="0" i="0" dirty="0">
                <a:solidFill>
                  <a:schemeClr val="bg1"/>
                </a:solidFill>
              </a:rPr>
              <a:t>- Le dossier de candidature dûment complété</a:t>
            </a:r>
          </a:p>
          <a:p>
            <a:pPr algn="l"/>
            <a:r>
              <a:rPr lang="fr-FR" sz="1400" b="0" i="0" dirty="0">
                <a:solidFill>
                  <a:schemeClr val="bg1"/>
                </a:solidFill>
              </a:rPr>
              <a:t>- Un CV</a:t>
            </a:r>
          </a:p>
          <a:p>
            <a:pPr algn="l"/>
            <a:r>
              <a:rPr lang="fr-FR" sz="1400" b="0" i="0" dirty="0">
                <a:solidFill>
                  <a:schemeClr val="bg1"/>
                </a:solidFill>
              </a:rPr>
              <a:t>- Les justificatifs : copie du contrat de travail en cours ou certificat de travail</a:t>
            </a:r>
          </a:p>
          <a:p>
            <a:pPr algn="l"/>
            <a:r>
              <a:rPr lang="fr-FR" sz="1400" b="0" i="0" dirty="0">
                <a:solidFill>
                  <a:schemeClr val="bg1"/>
                </a:solidFill>
              </a:rPr>
              <a:t>- Une photo en format JEPG</a:t>
            </a:r>
          </a:p>
          <a:p>
            <a:pPr algn="l"/>
            <a:r>
              <a:rPr lang="fr-FR" sz="1400" b="0" i="0" dirty="0">
                <a:solidFill>
                  <a:schemeClr val="bg1"/>
                </a:solidFill>
              </a:rPr>
              <a:t>- Photocopie des diplômes</a:t>
            </a:r>
          </a:p>
          <a:p>
            <a:pPr algn="l"/>
            <a:r>
              <a:rPr lang="fr-FR" sz="1400" dirty="0">
                <a:solidFill>
                  <a:schemeClr val="bg1"/>
                </a:solidFill>
              </a:rPr>
              <a:t>- Attestation de prise en charge</a:t>
            </a:r>
          </a:p>
          <a:p>
            <a:pPr algn="l"/>
            <a:r>
              <a:rPr lang="fr-FR" sz="1400" dirty="0">
                <a:solidFill>
                  <a:schemeClr val="bg1"/>
                </a:solidFill>
              </a:rPr>
              <a:t>- </a:t>
            </a:r>
            <a:r>
              <a:rPr lang="fr-FR" sz="1400" b="0" i="0" dirty="0">
                <a:solidFill>
                  <a:schemeClr val="bg1"/>
                </a:solidFill>
              </a:rPr>
              <a:t>Lettre de moti</a:t>
            </a:r>
            <a:r>
              <a:rPr lang="fr-FR" sz="1400" dirty="0">
                <a:solidFill>
                  <a:schemeClr val="bg1"/>
                </a:solidFill>
              </a:rPr>
              <a:t>vation</a:t>
            </a:r>
            <a:endParaRPr lang="fr-FR" sz="1400" b="0" i="0" dirty="0">
              <a:solidFill>
                <a:schemeClr val="bg1"/>
              </a:solidFill>
            </a:endParaRPr>
          </a:p>
        </p:txBody>
      </p:sp>
      <p:sp>
        <p:nvSpPr>
          <p:cNvPr id="20" name="Rectangle 19"/>
          <p:cNvSpPr/>
          <p:nvPr/>
        </p:nvSpPr>
        <p:spPr>
          <a:xfrm>
            <a:off x="6309360" y="1691640"/>
            <a:ext cx="2743200" cy="4480560"/>
          </a:xfrm>
          <a:prstGeom prst="rect">
            <a:avLst/>
          </a:prstGeom>
          <a:solidFill>
            <a:srgbClr val="1A4A7C"/>
          </a:solidFill>
          <a:ln w="19050">
            <a:solidFill>
              <a:srgbClr val="00A8A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7360920" y="1417320"/>
            <a:ext cx="640080" cy="640080"/>
          </a:xfrm>
          <a:prstGeom prst="rect">
            <a:avLst/>
          </a:prstGeom>
          <a:solidFill>
            <a:srgbClr val="E5A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7360920" y="1444752"/>
            <a:ext cx="640080" cy="548640"/>
          </a:xfrm>
          <a:prstGeom prst="rect">
            <a:avLst/>
          </a:prstGeom>
          <a:noFill/>
        </p:spPr>
        <p:txBody>
          <a:bodyPr wrap="square"/>
          <a:lstStyle/>
          <a:p>
            <a:pPr algn="ctr"/>
            <a:r>
              <a:rPr sz="2800" b="1" i="0">
                <a:solidFill>
                  <a:srgbClr val="0B1E33"/>
                </a:solidFill>
              </a:rPr>
              <a:t>3</a:t>
            </a:r>
          </a:p>
        </p:txBody>
      </p:sp>
      <p:sp>
        <p:nvSpPr>
          <p:cNvPr id="23" name="TextBox 22"/>
          <p:cNvSpPr txBox="1"/>
          <p:nvPr/>
        </p:nvSpPr>
        <p:spPr>
          <a:xfrm>
            <a:off x="6492240" y="1828800"/>
            <a:ext cx="2377440" cy="1280160"/>
          </a:xfrm>
          <a:prstGeom prst="rect">
            <a:avLst/>
          </a:prstGeom>
          <a:noFill/>
        </p:spPr>
        <p:txBody>
          <a:bodyPr wrap="square"/>
          <a:lstStyle/>
          <a:p>
            <a:pPr algn="ctr"/>
            <a:r>
              <a:rPr sz="1700" b="1" i="0">
                <a:solidFill>
                  <a:srgbClr val="FFFFFF"/>
                </a:solidFill>
              </a:rPr>
              <a:t>📬
Envoyer avant
le 22 janv. 2027</a:t>
            </a:r>
          </a:p>
        </p:txBody>
      </p:sp>
      <p:sp>
        <p:nvSpPr>
          <p:cNvPr id="24" name="Rectangle 23"/>
          <p:cNvSpPr/>
          <p:nvPr/>
        </p:nvSpPr>
        <p:spPr>
          <a:xfrm>
            <a:off x="6492240" y="3108960"/>
            <a:ext cx="2377440" cy="36576"/>
          </a:xfrm>
          <a:prstGeom prst="rect">
            <a:avLst/>
          </a:prstGeom>
          <a:solidFill>
            <a:srgbClr val="00A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6492240" y="3218688"/>
            <a:ext cx="2423160" cy="2834640"/>
          </a:xfrm>
          <a:prstGeom prst="rect">
            <a:avLst/>
          </a:prstGeom>
          <a:noFill/>
        </p:spPr>
        <p:txBody>
          <a:bodyPr wrap="square"/>
          <a:lstStyle/>
          <a:p>
            <a:pPr algn="l"/>
            <a:r>
              <a:rPr sz="1400" b="0" i="0" dirty="0">
                <a:solidFill>
                  <a:schemeClr val="bg1"/>
                </a:solidFill>
              </a:rPr>
              <a:t>Format PDF
</a:t>
            </a:r>
            <a:r>
              <a:rPr lang="fr-FR" sz="1400" b="0" i="0" dirty="0">
                <a:solidFill>
                  <a:schemeClr val="bg1"/>
                </a:solidFill>
              </a:rPr>
              <a:t>Envoi </a:t>
            </a:r>
            <a:r>
              <a:rPr sz="1400" b="0" i="0" dirty="0">
                <a:solidFill>
                  <a:schemeClr val="bg1"/>
                </a:solidFill>
              </a:rPr>
              <a:t>Par e-mail </a:t>
            </a:r>
            <a:r>
              <a:rPr sz="1400" b="0" i="0" dirty="0" err="1">
                <a:solidFill>
                  <a:schemeClr val="bg1"/>
                </a:solidFill>
              </a:rPr>
              <a:t>uniquement</a:t>
            </a:r>
            <a:r>
              <a:rPr sz="1400" b="0" i="0" dirty="0">
                <a:solidFill>
                  <a:schemeClr val="bg1"/>
                </a:solidFill>
              </a:rPr>
              <a:t>
(</a:t>
            </a:r>
            <a:r>
              <a:rPr sz="1400" b="0" i="0" dirty="0" err="1">
                <a:solidFill>
                  <a:schemeClr val="bg1"/>
                </a:solidFill>
              </a:rPr>
              <a:t>accusé</a:t>
            </a:r>
            <a:r>
              <a:rPr sz="1400" b="0" i="0" dirty="0">
                <a:solidFill>
                  <a:schemeClr val="bg1"/>
                </a:solidFill>
              </a:rPr>
              <a:t> de </a:t>
            </a:r>
            <a:r>
              <a:rPr sz="1400" b="0" i="0" dirty="0" err="1">
                <a:solidFill>
                  <a:schemeClr val="bg1"/>
                </a:solidFill>
              </a:rPr>
              <a:t>réception</a:t>
            </a:r>
            <a:r>
              <a:rPr sz="1400" b="0" i="0" dirty="0">
                <a:solidFill>
                  <a:schemeClr val="bg1"/>
                </a:solidFill>
              </a:rPr>
              <a:t>
</a:t>
            </a:r>
            <a:r>
              <a:rPr sz="1400" b="0" i="0" dirty="0" err="1">
                <a:solidFill>
                  <a:schemeClr val="bg1"/>
                </a:solidFill>
              </a:rPr>
              <a:t>consigné</a:t>
            </a:r>
            <a:r>
              <a:rPr sz="1400" b="0" i="0" dirty="0">
                <a:solidFill>
                  <a:schemeClr val="bg1"/>
                </a:solidFill>
              </a:rPr>
              <a:t>)</a:t>
            </a:r>
          </a:p>
        </p:txBody>
      </p:sp>
      <p:sp>
        <p:nvSpPr>
          <p:cNvPr id="26" name="Rectangle 25"/>
          <p:cNvSpPr/>
          <p:nvPr/>
        </p:nvSpPr>
        <p:spPr>
          <a:xfrm>
            <a:off x="9281160" y="1691640"/>
            <a:ext cx="2743200" cy="4480560"/>
          </a:xfrm>
          <a:prstGeom prst="rect">
            <a:avLst/>
          </a:prstGeom>
          <a:solidFill>
            <a:srgbClr val="1A4A7C"/>
          </a:solidFill>
          <a:ln w="19050">
            <a:solidFill>
              <a:srgbClr val="00A8A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10332720" y="1417320"/>
            <a:ext cx="640080" cy="640080"/>
          </a:xfrm>
          <a:prstGeom prst="rect">
            <a:avLst/>
          </a:prstGeom>
          <a:solidFill>
            <a:srgbClr val="E5A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10332720" y="1444752"/>
            <a:ext cx="640080" cy="548640"/>
          </a:xfrm>
          <a:prstGeom prst="rect">
            <a:avLst/>
          </a:prstGeom>
          <a:noFill/>
        </p:spPr>
        <p:txBody>
          <a:bodyPr wrap="square"/>
          <a:lstStyle/>
          <a:p>
            <a:pPr algn="ctr"/>
            <a:r>
              <a:rPr sz="2800" b="1" i="0">
                <a:solidFill>
                  <a:srgbClr val="0B1E33"/>
                </a:solidFill>
              </a:rPr>
              <a:t>4</a:t>
            </a:r>
          </a:p>
        </p:txBody>
      </p:sp>
      <p:sp>
        <p:nvSpPr>
          <p:cNvPr id="29" name="TextBox 28"/>
          <p:cNvSpPr txBox="1"/>
          <p:nvPr/>
        </p:nvSpPr>
        <p:spPr>
          <a:xfrm>
            <a:off x="9464040" y="1828800"/>
            <a:ext cx="2377440" cy="1280160"/>
          </a:xfrm>
          <a:prstGeom prst="rect">
            <a:avLst/>
          </a:prstGeom>
          <a:noFill/>
        </p:spPr>
        <p:txBody>
          <a:bodyPr wrap="square"/>
          <a:lstStyle/>
          <a:p>
            <a:pPr algn="ctr"/>
            <a:r>
              <a:rPr sz="1700" b="1" i="0">
                <a:solidFill>
                  <a:srgbClr val="FFFFFF"/>
                </a:solidFill>
              </a:rPr>
              <a:t>🎤
Jury d'examen
du dossier</a:t>
            </a:r>
          </a:p>
        </p:txBody>
      </p:sp>
      <p:sp>
        <p:nvSpPr>
          <p:cNvPr id="30" name="Rectangle 29"/>
          <p:cNvSpPr/>
          <p:nvPr/>
        </p:nvSpPr>
        <p:spPr>
          <a:xfrm>
            <a:off x="9464040" y="3108960"/>
            <a:ext cx="2377440" cy="36576"/>
          </a:xfrm>
          <a:prstGeom prst="rect">
            <a:avLst/>
          </a:prstGeom>
          <a:solidFill>
            <a:srgbClr val="00A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9464040" y="3218688"/>
            <a:ext cx="2423160" cy="2834640"/>
          </a:xfrm>
          <a:prstGeom prst="rect">
            <a:avLst/>
          </a:prstGeom>
          <a:noFill/>
        </p:spPr>
        <p:txBody>
          <a:bodyPr wrap="square"/>
          <a:lstStyle/>
          <a:p>
            <a:pPr algn="l"/>
            <a:r>
              <a:rPr sz="1400" b="0" i="0" dirty="0" err="1">
                <a:solidFill>
                  <a:schemeClr val="bg1"/>
                </a:solidFill>
              </a:rPr>
              <a:t>Responsable</a:t>
            </a:r>
            <a:r>
              <a:rPr sz="1400" b="0" i="0" dirty="0">
                <a:solidFill>
                  <a:schemeClr val="bg1"/>
                </a:solidFill>
              </a:rPr>
              <a:t> formation +
</a:t>
            </a:r>
            <a:r>
              <a:rPr sz="1400" b="0" i="0" dirty="0" err="1">
                <a:solidFill>
                  <a:schemeClr val="bg1"/>
                </a:solidFill>
              </a:rPr>
              <a:t>membre</a:t>
            </a:r>
            <a:r>
              <a:rPr sz="1400" b="0" i="0" dirty="0">
                <a:solidFill>
                  <a:schemeClr val="bg1"/>
                </a:solidFill>
              </a:rPr>
              <a:t> FIGEM
</a:t>
            </a:r>
            <a:r>
              <a:rPr sz="1400" b="0" i="0" dirty="0" err="1">
                <a:solidFill>
                  <a:schemeClr val="bg1"/>
                </a:solidFill>
              </a:rPr>
              <a:t>Appréciation</a:t>
            </a:r>
            <a:r>
              <a:rPr sz="1400" b="0" i="0" dirty="0">
                <a:solidFill>
                  <a:schemeClr val="bg1"/>
                </a:solidFill>
              </a:rPr>
              <a:t> du </a:t>
            </a:r>
            <a:r>
              <a:rPr sz="1400" b="0" i="0" dirty="0" err="1">
                <a:solidFill>
                  <a:schemeClr val="bg1"/>
                </a:solidFill>
              </a:rPr>
              <a:t>projet</a:t>
            </a:r>
            <a:r>
              <a:rPr sz="1400" b="0" i="0" dirty="0">
                <a:solidFill>
                  <a:schemeClr val="bg1"/>
                </a:solidFill>
              </a:rPr>
              <a:t>
professionnel</a:t>
            </a:r>
          </a:p>
        </p:txBody>
      </p:sp>
      <p:sp>
        <p:nvSpPr>
          <p:cNvPr id="32" name="Rectangle 31"/>
          <p:cNvSpPr/>
          <p:nvPr/>
        </p:nvSpPr>
        <p:spPr>
          <a:xfrm>
            <a:off x="365760" y="6291072"/>
            <a:ext cx="11430000" cy="338328"/>
          </a:xfrm>
          <a:prstGeom prst="rect">
            <a:avLst/>
          </a:prstGeom>
          <a:solidFill>
            <a:srgbClr val="00A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457200" y="6309360"/>
            <a:ext cx="11247120" cy="301752"/>
          </a:xfrm>
          <a:prstGeom prst="rect">
            <a:avLst/>
          </a:prstGeom>
          <a:noFill/>
        </p:spPr>
        <p:txBody>
          <a:bodyPr wrap="square"/>
          <a:lstStyle/>
          <a:p>
            <a:pPr algn="ctr"/>
            <a:r>
              <a:rPr sz="1400" b="1" i="0" dirty="0">
                <a:solidFill>
                  <a:srgbClr val="0B1E33"/>
                </a:solidFill>
              </a:rPr>
              <a:t>📞  Thierry CHARTRIN : t.chartrin@arifts.fr · </a:t>
            </a:r>
            <a:r>
              <a:rPr lang="fr-FR" sz="1400" b="1" dirty="0">
                <a:solidFill>
                  <a:srgbClr val="0B1E33"/>
                </a:solidFill>
              </a:rPr>
              <a:t>0618789322</a:t>
            </a:r>
            <a:r>
              <a:rPr sz="1400" b="1" i="0" dirty="0">
                <a:solidFill>
                  <a:srgbClr val="0B1E33"/>
                </a:solidFill>
              </a:rPr>
              <a:t>   |   Carine MORISSEAU : c.morisseau@arifts.fr · 02 41 22 40 72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B1E33"/>
        </a:solidFill>
        <a:effectLst/>
      </p:bgPr>
    </p:bg>
    <p:spTree>
      <p:nvGrpSpPr>
        <p:cNvPr id="1" name=""/>
        <p:cNvGrpSpPr/>
        <p:nvPr/>
      </p:nvGrpSpPr>
      <p:grpSpPr>
        <a:xfrm>
          <a:off x="0" y="0"/>
          <a:ext cx="0" cy="0"/>
          <a:chOff x="0" y="0"/>
          <a:chExt cx="0" cy="0"/>
        </a:xfrm>
      </p:grpSpPr>
      <p:sp>
        <p:nvSpPr>
          <p:cNvPr id="2" name="Rectangle 1"/>
          <p:cNvSpPr/>
          <p:nvPr/>
        </p:nvSpPr>
        <p:spPr>
          <a:xfrm>
            <a:off x="0" y="0"/>
            <a:ext cx="12188952" cy="128016"/>
          </a:xfrm>
          <a:prstGeom prst="rect">
            <a:avLst/>
          </a:prstGeom>
          <a:solidFill>
            <a:srgbClr val="00A8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729984"/>
            <a:ext cx="12188952" cy="128016"/>
          </a:xfrm>
          <a:prstGeom prst="rect">
            <a:avLst/>
          </a:prstGeom>
          <a:solidFill>
            <a:srgbClr val="E5A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2103120"/>
            <a:ext cx="12188952" cy="2651760"/>
          </a:xfrm>
          <a:prstGeom prst="rect">
            <a:avLst/>
          </a:prstGeom>
          <a:solidFill>
            <a:srgbClr val="1A4A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457200" y="320040"/>
            <a:ext cx="11247120" cy="1188720"/>
          </a:xfrm>
          <a:prstGeom prst="rect">
            <a:avLst/>
          </a:prstGeom>
          <a:noFill/>
        </p:spPr>
        <p:txBody>
          <a:bodyPr wrap="square"/>
          <a:lstStyle/>
          <a:p>
            <a:pPr algn="ctr"/>
            <a:r>
              <a:rPr sz="5600" b="1" i="0">
                <a:solidFill>
                  <a:srgbClr val="FFFFFF"/>
                </a:solidFill>
              </a:rPr>
              <a:t>Des questions ?</a:t>
            </a:r>
          </a:p>
        </p:txBody>
      </p:sp>
      <p:sp>
        <p:nvSpPr>
          <p:cNvPr id="6" name="TextBox 5"/>
          <p:cNvSpPr txBox="1"/>
          <p:nvPr/>
        </p:nvSpPr>
        <p:spPr>
          <a:xfrm>
            <a:off x="457200" y="2240280"/>
            <a:ext cx="11247120" cy="685800"/>
          </a:xfrm>
          <a:prstGeom prst="rect">
            <a:avLst/>
          </a:prstGeom>
          <a:noFill/>
        </p:spPr>
        <p:txBody>
          <a:bodyPr wrap="square"/>
          <a:lstStyle/>
          <a:p>
            <a:pPr algn="ctr"/>
            <a:r>
              <a:rPr sz="2800" b="0" i="1">
                <a:solidFill>
                  <a:srgbClr val="E5A000"/>
                </a:solidFill>
              </a:rPr>
              <a:t>Nous sommes là pour y répondre.</a:t>
            </a:r>
          </a:p>
        </p:txBody>
      </p:sp>
      <p:sp>
        <p:nvSpPr>
          <p:cNvPr id="7" name="TextBox 6"/>
          <p:cNvSpPr txBox="1"/>
          <p:nvPr/>
        </p:nvSpPr>
        <p:spPr>
          <a:xfrm>
            <a:off x="457200" y="2926079"/>
            <a:ext cx="11247120" cy="1005841"/>
          </a:xfrm>
          <a:prstGeom prst="rect">
            <a:avLst/>
          </a:prstGeom>
          <a:noFill/>
        </p:spPr>
        <p:txBody>
          <a:bodyPr wrap="square"/>
          <a:lstStyle/>
          <a:p>
            <a:pPr algn="ctr"/>
            <a:r>
              <a:rPr lang="fr-FR" sz="3200" b="0" i="0" dirty="0">
                <a:solidFill>
                  <a:schemeClr val="bg1"/>
                </a:solidFill>
              </a:rPr>
              <a:t>Prochaine </a:t>
            </a:r>
            <a:r>
              <a:rPr lang="fr-FR" sz="3200" dirty="0">
                <a:solidFill>
                  <a:schemeClr val="bg1"/>
                </a:solidFill>
              </a:rPr>
              <a:t>r</a:t>
            </a:r>
            <a:r>
              <a:rPr sz="3200" b="0" i="0" dirty="0" err="1">
                <a:solidFill>
                  <a:schemeClr val="bg1"/>
                </a:solidFill>
              </a:rPr>
              <a:t>éunion</a:t>
            </a:r>
            <a:r>
              <a:rPr sz="3200" b="0" i="0" dirty="0">
                <a:solidFill>
                  <a:schemeClr val="bg1"/>
                </a:solidFill>
              </a:rPr>
              <a:t> d'information  ·  </a:t>
            </a:r>
            <a:r>
              <a:rPr lang="fr-FR" sz="3200" b="0" i="0" dirty="0">
                <a:solidFill>
                  <a:schemeClr val="bg1"/>
                </a:solidFill>
              </a:rPr>
              <a:t>Mardi 15 Septembre </a:t>
            </a:r>
            <a:r>
              <a:rPr sz="3200" b="0" i="0" dirty="0">
                <a:solidFill>
                  <a:schemeClr val="bg1"/>
                </a:solidFill>
              </a:rPr>
              <a:t>2026  ·  1</a:t>
            </a:r>
            <a:r>
              <a:rPr lang="fr-FR" sz="3200" b="0" i="0" dirty="0">
                <a:solidFill>
                  <a:schemeClr val="bg1"/>
                </a:solidFill>
              </a:rPr>
              <a:t>0</a:t>
            </a:r>
            <a:r>
              <a:rPr sz="3200" b="0" i="0" dirty="0">
                <a:solidFill>
                  <a:schemeClr val="bg1"/>
                </a:solidFill>
              </a:rPr>
              <a:t>h–1</a:t>
            </a:r>
            <a:r>
              <a:rPr lang="fr-FR" sz="3200" b="0" i="0" dirty="0">
                <a:solidFill>
                  <a:schemeClr val="bg1"/>
                </a:solidFill>
              </a:rPr>
              <a:t>2</a:t>
            </a:r>
            <a:r>
              <a:rPr sz="3200" b="0" i="0" dirty="0">
                <a:solidFill>
                  <a:schemeClr val="bg1"/>
                </a:solidFill>
              </a:rPr>
              <a:t>h  ·  </a:t>
            </a:r>
            <a:r>
              <a:rPr sz="3200" b="0" i="0" dirty="0" err="1">
                <a:solidFill>
                  <a:schemeClr val="bg1"/>
                </a:solidFill>
              </a:rPr>
              <a:t>Visioconférence</a:t>
            </a:r>
            <a:endParaRPr lang="fr-FR" sz="3200" b="0" i="0" dirty="0">
              <a:solidFill>
                <a:schemeClr val="bg1"/>
              </a:solidFill>
            </a:endParaRPr>
          </a:p>
          <a:p>
            <a:pPr algn="ctr"/>
            <a:endParaRPr sz="3200" b="0" i="0" dirty="0">
              <a:solidFill>
                <a:srgbClr val="CCD6E0"/>
              </a:solidFill>
            </a:endParaRPr>
          </a:p>
        </p:txBody>
      </p:sp>
      <p:sp>
        <p:nvSpPr>
          <p:cNvPr id="8" name="TextBox 7"/>
          <p:cNvSpPr txBox="1"/>
          <p:nvPr/>
        </p:nvSpPr>
        <p:spPr>
          <a:xfrm>
            <a:off x="1828800" y="4709160"/>
            <a:ext cx="8503920" cy="320040"/>
          </a:xfrm>
          <a:prstGeom prst="rect">
            <a:avLst/>
          </a:prstGeom>
          <a:noFill/>
        </p:spPr>
        <p:txBody>
          <a:bodyPr wrap="square"/>
          <a:lstStyle/>
          <a:p>
            <a:pPr algn="ctr"/>
            <a:r>
              <a:rPr sz="1600" b="0" i="0">
                <a:solidFill>
                  <a:srgbClr val="FFFFFF"/>
                </a:solidFill>
              </a:rPr>
              <a:t>📅  Formation du 16 février au 23 septembre 2027</a:t>
            </a:r>
          </a:p>
        </p:txBody>
      </p:sp>
      <p:sp>
        <p:nvSpPr>
          <p:cNvPr id="9" name="TextBox 8"/>
          <p:cNvSpPr txBox="1"/>
          <p:nvPr/>
        </p:nvSpPr>
        <p:spPr>
          <a:xfrm>
            <a:off x="1828800" y="5047488"/>
            <a:ext cx="8503920" cy="320040"/>
          </a:xfrm>
          <a:prstGeom prst="rect">
            <a:avLst/>
          </a:prstGeom>
          <a:noFill/>
        </p:spPr>
        <p:txBody>
          <a:bodyPr wrap="square"/>
          <a:lstStyle/>
          <a:p>
            <a:pPr algn="ctr"/>
            <a:r>
              <a:rPr sz="1600" b="0" i="0">
                <a:solidFill>
                  <a:srgbClr val="FFFFFF"/>
                </a:solidFill>
              </a:rPr>
              <a:t>📍  Angers (ARIFTS) &amp; Caen (IRTS Normandie) — recrutement national</a:t>
            </a:r>
          </a:p>
        </p:txBody>
      </p:sp>
      <p:sp>
        <p:nvSpPr>
          <p:cNvPr id="10" name="TextBox 9"/>
          <p:cNvSpPr txBox="1"/>
          <p:nvPr/>
        </p:nvSpPr>
        <p:spPr>
          <a:xfrm>
            <a:off x="1828800" y="5385816"/>
            <a:ext cx="8503920" cy="320040"/>
          </a:xfrm>
          <a:prstGeom prst="rect">
            <a:avLst/>
          </a:prstGeom>
          <a:noFill/>
        </p:spPr>
        <p:txBody>
          <a:bodyPr wrap="square"/>
          <a:lstStyle/>
          <a:p>
            <a:pPr algn="ctr"/>
            <a:r>
              <a:rPr sz="1600" b="0" i="0">
                <a:solidFill>
                  <a:srgbClr val="FFFFFF"/>
                </a:solidFill>
              </a:rPr>
              <a:t>👔  Ouvert aux coordinateurs et animateurs de GEM en poste uniquement</a:t>
            </a:r>
          </a:p>
        </p:txBody>
      </p:sp>
      <p:sp>
        <p:nvSpPr>
          <p:cNvPr id="11" name="TextBox 10"/>
          <p:cNvSpPr txBox="1"/>
          <p:nvPr/>
        </p:nvSpPr>
        <p:spPr>
          <a:xfrm>
            <a:off x="1828800" y="5724143"/>
            <a:ext cx="8503920" cy="320040"/>
          </a:xfrm>
          <a:prstGeom prst="rect">
            <a:avLst/>
          </a:prstGeom>
          <a:noFill/>
        </p:spPr>
        <p:txBody>
          <a:bodyPr wrap="square"/>
          <a:lstStyle/>
          <a:p>
            <a:pPr algn="ctr"/>
            <a:r>
              <a:rPr sz="1600" b="0" i="0">
                <a:solidFill>
                  <a:srgbClr val="FFFFFF"/>
                </a:solidFill>
              </a:rPr>
              <a:t>📬  Dossier de candidature avant le 22 janvier 2027</a:t>
            </a:r>
          </a:p>
        </p:txBody>
      </p:sp>
      <p:sp>
        <p:nvSpPr>
          <p:cNvPr id="12" name="TextBox 11"/>
          <p:cNvSpPr txBox="1"/>
          <p:nvPr/>
        </p:nvSpPr>
        <p:spPr>
          <a:xfrm>
            <a:off x="1828800" y="6062472"/>
            <a:ext cx="8503920" cy="320040"/>
          </a:xfrm>
          <a:prstGeom prst="rect">
            <a:avLst/>
          </a:prstGeom>
          <a:noFill/>
        </p:spPr>
        <p:txBody>
          <a:bodyPr wrap="square"/>
          <a:lstStyle/>
          <a:p>
            <a:pPr algn="ctr"/>
            <a:r>
              <a:rPr sz="1600" b="0" i="0">
                <a:solidFill>
                  <a:srgbClr val="FFFFFF"/>
                </a:solidFill>
              </a:rPr>
              <a:t>💰  Coût : 4 848 €  ·  Financements possibles à préciser</a:t>
            </a:r>
          </a:p>
        </p:txBody>
      </p:sp>
      <p:sp>
        <p:nvSpPr>
          <p:cNvPr id="13" name="TextBox 12"/>
          <p:cNvSpPr txBox="1"/>
          <p:nvPr/>
        </p:nvSpPr>
        <p:spPr>
          <a:xfrm>
            <a:off x="457200" y="6446520"/>
            <a:ext cx="11247120" cy="274320"/>
          </a:xfrm>
          <a:prstGeom prst="rect">
            <a:avLst/>
          </a:prstGeom>
          <a:noFill/>
        </p:spPr>
        <p:txBody>
          <a:bodyPr wrap="square"/>
          <a:lstStyle/>
          <a:p>
            <a:pPr algn="ctr"/>
            <a:r>
              <a:rPr sz="1600" b="1" i="0">
                <a:solidFill>
                  <a:srgbClr val="E5A000"/>
                </a:solidFill>
              </a:rPr>
              <a:t>ARIFTS Angers   ×   IRTS Normandie Caen   ×   FIGEM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343</TotalTime>
  <Words>1768</Words>
  <Application>Microsoft Office PowerPoint</Application>
  <PresentationFormat>Personnalisé</PresentationFormat>
  <Paragraphs>246</Paragraphs>
  <Slides>13</Slides>
  <Notes>1</Notes>
  <HiddenSlides>0</HiddenSlides>
  <MMClips>0</MMClips>
  <ScaleCrop>false</ScaleCrop>
  <HeadingPairs>
    <vt:vector size="8" baseType="variant">
      <vt:variant>
        <vt:lpstr>Polices utilisées</vt:lpstr>
      </vt:variant>
      <vt:variant>
        <vt:i4>3</vt:i4>
      </vt:variant>
      <vt:variant>
        <vt:lpstr>Thème</vt:lpstr>
      </vt:variant>
      <vt:variant>
        <vt:i4>1</vt:i4>
      </vt:variant>
      <vt:variant>
        <vt:lpstr>Serveurs OLE incorporés</vt:lpstr>
      </vt:variant>
      <vt:variant>
        <vt:i4>1</vt:i4>
      </vt:variant>
      <vt:variant>
        <vt:lpstr>Titres des diapositives</vt:lpstr>
      </vt:variant>
      <vt:variant>
        <vt:i4>13</vt:i4>
      </vt:variant>
    </vt:vector>
  </HeadingPairs>
  <TitlesOfParts>
    <vt:vector size="18" baseType="lpstr">
      <vt:lpstr>Aptos</vt:lpstr>
      <vt:lpstr>Arial</vt:lpstr>
      <vt:lpstr>Calibri</vt:lpstr>
      <vt:lpstr>Office Theme</vt:lpstr>
      <vt:lpstr>Acrobat Document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Thierry CHARTRIN</dc:creator>
  <cp:keywords/>
  <dc:description>generated using python-pptx</dc:description>
  <cp:lastModifiedBy>Carine MORISSEAU</cp:lastModifiedBy>
  <cp:revision>19</cp:revision>
  <dcterms:created xsi:type="dcterms:W3CDTF">2013-01-27T09:14:16Z</dcterms:created>
  <dcterms:modified xsi:type="dcterms:W3CDTF">2026-09-15T07:50:25Z</dcterms:modified>
  <cp:category/>
</cp:coreProperties>
</file>